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Fira Sans Extra Condensed Medium"/>
      <p:regular r:id="rId30"/>
      <p:bold r:id="rId31"/>
      <p:italic r:id="rId32"/>
      <p:boldItalic r:id="rId33"/>
    </p:embeddedFont>
    <p:embeddedFont>
      <p:font typeface="Roboto Condensed"/>
      <p:regular r:id="rId34"/>
      <p:bold r:id="rId35"/>
      <p:italic r:id="rId36"/>
      <p:boldItalic r:id="rId37"/>
    </p:embeddedFont>
    <p:embeddedFont>
      <p:font typeface="Squada One"/>
      <p:regular r:id="rId38"/>
    </p:embeddedFont>
    <p:embeddedFont>
      <p:font typeface="Roboto Condensed Light"/>
      <p:regular r:id="rId39"/>
      <p:bold r:id="rId40"/>
      <p:italic r:id="rId41"/>
      <p:boldItalic r:id="rId42"/>
    </p:embeddedFont>
    <p:embeddedFont>
      <p:font typeface="Montserrat ExtraLight"/>
      <p:regular r:id="rId43"/>
      <p:bold r:id="rId44"/>
      <p:italic r:id="rId45"/>
      <p:boldItalic r:id="rId46"/>
    </p:embeddedFont>
    <p:embeddedFont>
      <p:font typeface="Exo 2"/>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Light-bold.fntdata"/><Relationship Id="rId42" Type="http://schemas.openxmlformats.org/officeDocument/2006/relationships/font" Target="fonts/RobotoCondensedLight-boldItalic.fntdata"/><Relationship Id="rId41" Type="http://schemas.openxmlformats.org/officeDocument/2006/relationships/font" Target="fonts/RobotoCondensedLight-italic.fntdata"/><Relationship Id="rId44" Type="http://schemas.openxmlformats.org/officeDocument/2006/relationships/font" Target="fonts/MontserratExtraLight-bold.fntdata"/><Relationship Id="rId43" Type="http://schemas.openxmlformats.org/officeDocument/2006/relationships/font" Target="fonts/MontserratExtraLight-regular.fntdata"/><Relationship Id="rId46" Type="http://schemas.openxmlformats.org/officeDocument/2006/relationships/font" Target="fonts/MontserratExtraLight-boldItalic.fntdata"/><Relationship Id="rId45" Type="http://schemas.openxmlformats.org/officeDocument/2006/relationships/font" Target="fonts/MontserratExtra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xo2-bold.fntdata"/><Relationship Id="rId47" Type="http://schemas.openxmlformats.org/officeDocument/2006/relationships/font" Target="fonts/Exo2-regular.fntdata"/><Relationship Id="rId49" Type="http://schemas.openxmlformats.org/officeDocument/2006/relationships/font" Target="fonts/Exo2-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33" Type="http://schemas.openxmlformats.org/officeDocument/2006/relationships/font" Target="fonts/FiraSansExtraCondensedMedium-boldItalic.fntdata"/><Relationship Id="rId32" Type="http://schemas.openxmlformats.org/officeDocument/2006/relationships/font" Target="fonts/FiraSansExtraCondensedMedium-italic.fntdata"/><Relationship Id="rId35" Type="http://schemas.openxmlformats.org/officeDocument/2006/relationships/font" Target="fonts/RobotoCondensed-bold.fntdata"/><Relationship Id="rId34" Type="http://schemas.openxmlformats.org/officeDocument/2006/relationships/font" Target="fonts/RobotoCondensed-regular.fntdata"/><Relationship Id="rId37" Type="http://schemas.openxmlformats.org/officeDocument/2006/relationships/font" Target="fonts/RobotoCondensed-boldItalic.fntdata"/><Relationship Id="rId36" Type="http://schemas.openxmlformats.org/officeDocument/2006/relationships/font" Target="fonts/RobotoCondensed-italic.fntdata"/><Relationship Id="rId39" Type="http://schemas.openxmlformats.org/officeDocument/2006/relationships/font" Target="fonts/RobotoCondensedLight-regular.fntdata"/><Relationship Id="rId38" Type="http://schemas.openxmlformats.org/officeDocument/2006/relationships/font" Target="fonts/SquadaOne-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Exo2-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house-prices-advanced-regression-techniques/dat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ummies.com/education/math/statistics/types-of-statistical-data-numerical-categorical-and-ordina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4ef69a57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4ef69a57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4ef69a57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4ef69a57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4ef69a57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4ef69a57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40422e0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40422e0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There tend to be a relationship between the variables values and the </a:t>
            </a:r>
            <a:r>
              <a:rPr lang="en" sz="1050">
                <a:solidFill>
                  <a:schemeClr val="dk1"/>
                </a:solidFill>
                <a:highlight>
                  <a:srgbClr val="FFFFFF"/>
                </a:highlight>
              </a:rPr>
              <a:t>Sale Price</a:t>
            </a:r>
            <a:r>
              <a:rPr lang="en" sz="1050">
                <a:solidFill>
                  <a:schemeClr val="dk1"/>
                </a:solidFill>
                <a:highlight>
                  <a:srgbClr val="FFFFFF"/>
                </a:highlight>
              </a:rPr>
              <a:t>, but this relationship is not always monotonic. For example, for </a:t>
            </a:r>
            <a:r>
              <a:rPr lang="en" sz="1050">
                <a:solidFill>
                  <a:schemeClr val="dk1"/>
                </a:solidFill>
                <a:highlight>
                  <a:srgbClr val="FFFFFF"/>
                </a:highlight>
              </a:rPr>
              <a:t>Overall Qual</a:t>
            </a:r>
            <a:r>
              <a:rPr lang="en" sz="1050">
                <a:solidFill>
                  <a:schemeClr val="dk1"/>
                </a:solidFill>
                <a:highlight>
                  <a:srgbClr val="FFFFFF"/>
                </a:highlight>
              </a:rPr>
              <a:t>, there is a monotonic relationship: the higher the quality, the higher the </a:t>
            </a:r>
            <a:r>
              <a:rPr lang="en" sz="1050">
                <a:solidFill>
                  <a:schemeClr val="dk1"/>
                </a:solidFill>
                <a:highlight>
                  <a:srgbClr val="FFFFFF"/>
                </a:highlight>
              </a:rPr>
              <a:t>Sale Price</a:t>
            </a:r>
            <a:r>
              <a:rPr lang="en" sz="1050">
                <a:solidFill>
                  <a:schemeClr val="dk1"/>
                </a:solidFill>
                <a:highlight>
                  <a:srgbClr val="FFFFFF"/>
                </a:highlight>
              </a:rPr>
              <a:t>. However, for </a:t>
            </a:r>
            <a:r>
              <a:rPr lang="en" sz="1050">
                <a:solidFill>
                  <a:schemeClr val="dk1"/>
                </a:solidFill>
                <a:highlight>
                  <a:srgbClr val="FFFFFF"/>
                </a:highlight>
              </a:rPr>
              <a:t>Overall Cond</a:t>
            </a:r>
            <a:r>
              <a:rPr lang="en" sz="1050">
                <a:solidFill>
                  <a:schemeClr val="dk1"/>
                </a:solidFill>
                <a:highlight>
                  <a:srgbClr val="FFFFFF"/>
                </a:highlight>
              </a:rPr>
              <a:t>, the relationship is not monotonic. Clearly, some Condition grades, like 5, correlate with higher sale prices, but higher values do not necessarily do so. We need to be careful on how we engineer these variables to extract maximum value for a linear model.</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4ef69a57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4ef69a57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4ef69a57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4ef69a57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chemeClr val="dk1"/>
                </a:solidFill>
                <a:highlight>
                  <a:srgbClr val="FFFFFF"/>
                </a:highlight>
              </a:rPr>
              <a:t>We get a better spread of the values for most variables when we use the logarithmic transformation. This engineering step will most likely add performance value to our final model. From the previous plots, we observe some monotonic associations between SalePrice and the variables to which we applied the log transformation, for example ground living area in square feet.</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8d3b44f0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8d3b44f0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All the categorical variables show low cardinality, this means that they have only few different labels.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4ef69a57e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4ef69a57e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Some of the categorical variables show multiple labels that are present in less than 1% of the houses. We will engineer these variables in our next video. Labels that are under-represented in the dataset tend to cause </a:t>
            </a:r>
            <a:r>
              <a:rPr lang="en" sz="1050">
                <a:solidFill>
                  <a:schemeClr val="dk1"/>
                </a:solidFill>
                <a:highlight>
                  <a:srgbClr val="FFFFFF"/>
                </a:highlight>
              </a:rPr>
              <a:t>overfitting</a:t>
            </a:r>
            <a:r>
              <a:rPr lang="en" sz="1050">
                <a:solidFill>
                  <a:schemeClr val="dk1"/>
                </a:solidFill>
                <a:highlight>
                  <a:srgbClr val="FFFFFF"/>
                </a:highlight>
              </a:rPr>
              <a:t> of machine learning models. That is why we want to remove them.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4ef69a57e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4ef69a57e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Clearly, the categories give information on the </a:t>
            </a:r>
            <a:r>
              <a:rPr lang="en" sz="1050">
                <a:solidFill>
                  <a:schemeClr val="dk1"/>
                </a:solidFill>
                <a:highlight>
                  <a:srgbClr val="FFFFFF"/>
                </a:highlight>
              </a:rPr>
              <a:t>Sale Price</a:t>
            </a:r>
            <a:r>
              <a:rPr lang="en" sz="1050">
                <a:solidFill>
                  <a:schemeClr val="dk1"/>
                </a:solidFill>
                <a:highlight>
                  <a:srgbClr val="FFFFFF"/>
                </a:highlight>
              </a:rPr>
              <a:t>, as different categories show different median sale prices.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41abfbaf28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1abfbaf28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rgbClr val="0000FF"/>
                </a:solidFill>
                <a:latin typeface="Roboto Condensed Light"/>
                <a:ea typeface="Roboto Condensed Light"/>
                <a:cs typeface="Roboto Condensed Light"/>
                <a:sym typeface="Roboto Condensed Light"/>
                <a:hlinkClick r:id="rId2">
                  <a:extLst>
                    <a:ext uri="{A12FA001-AC4F-418D-AE19-62706E023703}">
                      <ahyp:hlinkClr val="tx"/>
                    </a:ext>
                  </a:extLst>
                </a:hlinkClick>
              </a:rPr>
              <a:t>House Prices - Advanced Regression Techniques | Kaggle</a:t>
            </a:r>
            <a:endParaRPr u="sng">
              <a:solidFill>
                <a:srgbClr val="0000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Types of Statistical Data: Numerical, Categorical, and Ordinal - dummies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24.png"/><Relationship Id="rId7" Type="http://schemas.openxmlformats.org/officeDocument/2006/relationships/image" Target="../media/image31.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hyperlink" Target="mailto:Jchow2@scu.com" TargetMode="External"/><Relationship Id="rId4" Type="http://schemas.openxmlformats.org/officeDocument/2006/relationships/hyperlink" Target="mailto:katherine.tately@gmail.com" TargetMode="External"/><Relationship Id="rId5" Type="http://schemas.openxmlformats.org/officeDocument/2006/relationships/hyperlink" Target="mailto:kzan27@gmail.com" TargetMode="External"/><Relationship Id="rId6" Type="http://schemas.openxmlformats.org/officeDocument/2006/relationships/hyperlink" Target="https://cce.iflyyoung.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670675" y="3797974"/>
            <a:ext cx="4352100" cy="52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INTERNS: Justin Chow &amp; Katherine Tatley</a:t>
            </a:r>
            <a:endParaRPr/>
          </a:p>
          <a:p>
            <a:pPr indent="0" lvl="0" marL="0" rtl="0" algn="r">
              <a:spcBef>
                <a:spcPts val="0"/>
              </a:spcBef>
              <a:spcAft>
                <a:spcPts val="0"/>
              </a:spcAft>
              <a:buNone/>
            </a:pPr>
            <a:r>
              <a:rPr lang="en"/>
              <a:t>MANAGER: Kun Zan</a:t>
            </a:r>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CCE DATA SCIENCE &amp; MACHINE LEARNING</a:t>
            </a:r>
            <a:endParaRPr>
              <a:solidFill>
                <a:schemeClr val="dk2"/>
              </a:solidFill>
            </a:endParaRPr>
          </a:p>
        </p:txBody>
      </p:sp>
      <p:cxnSp>
        <p:nvCxnSpPr>
          <p:cNvPr id="134" name="Google Shape;134;p26"/>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
        <p:nvSpPr>
          <p:cNvPr id="135" name="Google Shape;135;p26"/>
          <p:cNvSpPr txBox="1"/>
          <p:nvPr/>
        </p:nvSpPr>
        <p:spPr>
          <a:xfrm>
            <a:off x="4932850" y="3274763"/>
            <a:ext cx="30000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200">
                <a:solidFill>
                  <a:schemeClr val="lt2"/>
                </a:solidFill>
                <a:latin typeface="Montserrat ExtraLight"/>
                <a:ea typeface="Montserrat ExtraLight"/>
                <a:cs typeface="Montserrat ExtraLight"/>
                <a:sym typeface="Montserrat ExtraLight"/>
              </a:rPr>
              <a:t>MARCH 26TH</a:t>
            </a:r>
            <a:r>
              <a:rPr lang="en" sz="2200">
                <a:solidFill>
                  <a:schemeClr val="lt2"/>
                </a:solidFill>
                <a:latin typeface="Montserrat ExtraLight"/>
                <a:ea typeface="Montserrat ExtraLight"/>
                <a:cs typeface="Montserrat ExtraLight"/>
                <a:sym typeface="Montserrat ExtraLight"/>
              </a:rPr>
              <a:t>,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idx="2" type="ctrTitle"/>
          </p:nvPr>
        </p:nvSpPr>
        <p:spPr>
          <a:xfrm flipH="1">
            <a:off x="1746865" y="326875"/>
            <a:ext cx="5540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IN DEPTH</a:t>
            </a:r>
            <a:endParaRPr>
              <a:solidFill>
                <a:schemeClr val="dk2"/>
              </a:solidFill>
            </a:endParaRPr>
          </a:p>
        </p:txBody>
      </p:sp>
      <p:sp>
        <p:nvSpPr>
          <p:cNvPr id="251" name="Google Shape;251;p35"/>
          <p:cNvSpPr txBox="1"/>
          <p:nvPr/>
        </p:nvSpPr>
        <p:spPr>
          <a:xfrm flipH="1">
            <a:off x="207709" y="2104903"/>
            <a:ext cx="3426000" cy="1431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2"/>
              </a:buClr>
              <a:buSzPts val="1100"/>
              <a:buFont typeface="Roboto Condensed Light"/>
              <a:buChar char="●"/>
            </a:pPr>
            <a:r>
              <a:rPr lang="en" sz="1100">
                <a:solidFill>
                  <a:schemeClr val="lt2"/>
                </a:solidFill>
                <a:latin typeface="Roboto Condensed Light"/>
                <a:ea typeface="Roboto Condensed Light"/>
                <a:cs typeface="Roboto Condensed Light"/>
                <a:sym typeface="Roboto Condensed Light"/>
              </a:rPr>
              <a:t>Extreme values may affect the performance of the linear model.</a:t>
            </a:r>
            <a:endParaRPr sz="1100">
              <a:solidFill>
                <a:schemeClr val="lt2"/>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chemeClr val="lt2"/>
              </a:buClr>
              <a:buSzPts val="1100"/>
              <a:buFont typeface="Roboto Condensed Light"/>
              <a:buChar char="●"/>
            </a:pPr>
            <a:r>
              <a:rPr lang="en" sz="1100">
                <a:solidFill>
                  <a:schemeClr val="lt2"/>
                </a:solidFill>
                <a:latin typeface="Roboto Condensed Light"/>
                <a:ea typeface="Roboto Condensed Light"/>
                <a:cs typeface="Roboto Condensed Light"/>
                <a:sym typeface="Roboto Condensed Light"/>
              </a:rPr>
              <a:t>The majority of the continuous variables seem to contain outliers.</a:t>
            </a:r>
            <a:endParaRPr sz="1100">
              <a:solidFill>
                <a:schemeClr val="lt2"/>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chemeClr val="lt2"/>
              </a:buClr>
              <a:buSzPts val="1100"/>
              <a:buFont typeface="Roboto Condensed Light"/>
              <a:buChar char="●"/>
            </a:pPr>
            <a:r>
              <a:rPr lang="en" sz="1100">
                <a:solidFill>
                  <a:schemeClr val="lt2"/>
                </a:solidFill>
                <a:latin typeface="Roboto Condensed Light"/>
                <a:ea typeface="Roboto Condensed Light"/>
                <a:cs typeface="Roboto Condensed Light"/>
                <a:sym typeface="Roboto Condensed Light"/>
              </a:rPr>
              <a:t>In this instance, the grade/ground living area in square feet has the furthest outliers, which suggests a wide variety of living space.</a:t>
            </a:r>
            <a:endParaRPr sz="1100">
              <a:solidFill>
                <a:schemeClr val="lt2"/>
              </a:solidFill>
              <a:latin typeface="Roboto Condensed Light"/>
              <a:ea typeface="Roboto Condensed Light"/>
              <a:cs typeface="Roboto Condensed Light"/>
              <a:sym typeface="Roboto Condensed Light"/>
            </a:endParaRPr>
          </a:p>
        </p:txBody>
      </p:sp>
      <p:sp>
        <p:nvSpPr>
          <p:cNvPr id="252" name="Google Shape;252;p35"/>
          <p:cNvSpPr txBox="1"/>
          <p:nvPr/>
        </p:nvSpPr>
        <p:spPr>
          <a:xfrm flipH="1">
            <a:off x="1477012" y="1467627"/>
            <a:ext cx="21189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OUTLIERS</a:t>
            </a:r>
            <a:endParaRPr b="1" sz="2000">
              <a:solidFill>
                <a:schemeClr val="dk1"/>
              </a:solidFill>
              <a:latin typeface="Exo 2"/>
              <a:ea typeface="Exo 2"/>
              <a:cs typeface="Exo 2"/>
              <a:sym typeface="Exo 2"/>
            </a:endParaRPr>
          </a:p>
        </p:txBody>
      </p:sp>
      <p:cxnSp>
        <p:nvCxnSpPr>
          <p:cNvPr id="253" name="Google Shape;253;p35"/>
          <p:cNvCxnSpPr/>
          <p:nvPr/>
        </p:nvCxnSpPr>
        <p:spPr>
          <a:xfrm rot="10800000">
            <a:off x="3207707" y="2104904"/>
            <a:ext cx="669000" cy="0"/>
          </a:xfrm>
          <a:prstGeom prst="straightConnector1">
            <a:avLst/>
          </a:prstGeom>
          <a:noFill/>
          <a:ln cap="flat" cmpd="sng" w="9525">
            <a:solidFill>
              <a:schemeClr val="dk1"/>
            </a:solidFill>
            <a:prstDash val="solid"/>
            <a:round/>
            <a:headEnd len="med" w="med" type="none"/>
            <a:tailEnd len="med" w="med" type="none"/>
          </a:ln>
        </p:spPr>
      </p:cxnSp>
      <p:sp>
        <p:nvSpPr>
          <p:cNvPr id="254" name="Google Shape;254;p35"/>
          <p:cNvSpPr txBox="1"/>
          <p:nvPr/>
        </p:nvSpPr>
        <p:spPr>
          <a:xfrm flipH="1">
            <a:off x="5071412" y="4235975"/>
            <a:ext cx="30435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Roboto Condensed Light"/>
                <a:ea typeface="Roboto Condensed Light"/>
                <a:cs typeface="Roboto Condensed Light"/>
                <a:sym typeface="Roboto Condensed Light"/>
              </a:rPr>
              <a:t>Gr_Liv_Area (above grade/ground living area in square feet) serves as a continuous variable with the furthest outliers.</a:t>
            </a:r>
            <a:endParaRPr sz="900">
              <a:solidFill>
                <a:schemeClr val="lt2"/>
              </a:solidFill>
              <a:latin typeface="Roboto Condensed Light"/>
              <a:ea typeface="Roboto Condensed Light"/>
              <a:cs typeface="Roboto Condensed Light"/>
              <a:sym typeface="Roboto Condensed Light"/>
            </a:endParaRPr>
          </a:p>
        </p:txBody>
      </p:sp>
      <p:pic>
        <p:nvPicPr>
          <p:cNvPr id="255" name="Google Shape;255;p35"/>
          <p:cNvPicPr preferRelativeResize="0"/>
          <p:nvPr/>
        </p:nvPicPr>
        <p:blipFill rotWithShape="1">
          <a:blip r:embed="rId3">
            <a:alphaModFix/>
          </a:blip>
          <a:srcRect b="0" l="0" r="0" t="0"/>
          <a:stretch/>
        </p:blipFill>
        <p:spPr>
          <a:xfrm>
            <a:off x="3937075" y="1273077"/>
            <a:ext cx="4733400" cy="2962800"/>
          </a:xfrm>
          <a:prstGeom prst="snip2DiagRect">
            <a:avLst>
              <a:gd fmla="val 0" name="adj1"/>
              <a:gd fmla="val 16667" name="adj2"/>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261" name="Google Shape;261;p36"/>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cxnSp>
        <p:nvCxnSpPr>
          <p:cNvPr id="262" name="Google Shape;262;p36"/>
          <p:cNvCxnSpPr/>
          <p:nvPr/>
        </p:nvCxnSpPr>
        <p:spPr>
          <a:xfrm>
            <a:off x="7626825" y="2744700"/>
            <a:ext cx="156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268" name="Google Shape;268;p37"/>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269" name="Google Shape;269;p37"/>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 a reliable dataset that contains house sale prices in the US market as well as the explanatory variables.</a:t>
            </a:r>
            <a:endParaRPr/>
          </a:p>
        </p:txBody>
      </p:sp>
      <p:sp>
        <p:nvSpPr>
          <p:cNvPr id="270" name="Google Shape;270;p37"/>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IMPORTANCE</a:t>
            </a:r>
            <a:endParaRPr/>
          </a:p>
        </p:txBody>
      </p:sp>
      <p:sp>
        <p:nvSpPr>
          <p:cNvPr id="271" name="Google Shape;271;p37"/>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Predicting house prices is useful to identify fruitful investments, or to determine whether the price advertised for a house is over or under-estimated.</a:t>
            </a:r>
            <a:endParaRPr/>
          </a:p>
        </p:txBody>
      </p:sp>
      <p:sp>
        <p:nvSpPr>
          <p:cNvPr id="272" name="Google Shape;272;p37"/>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PREDICT</a:t>
            </a:r>
            <a:endParaRPr/>
          </a:p>
        </p:txBody>
      </p:sp>
      <p:sp>
        <p:nvSpPr>
          <p:cNvPr id="273" name="Google Shape;273;p37"/>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 a machine learning model to predict the sale price of homes based on different explanatory variables describing aspects of residential houses.</a:t>
            </a:r>
            <a:endParaRPr/>
          </a:p>
        </p:txBody>
      </p:sp>
      <p:sp>
        <p:nvSpPr>
          <p:cNvPr id="274" name="Google Shape;274;p37"/>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275" name="Google Shape;275;p37"/>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inimise the difference between the real price and the price estimated by our model.</a:t>
            </a:r>
            <a:endParaRPr/>
          </a:p>
        </p:txBody>
      </p:sp>
      <p:sp>
        <p:nvSpPr>
          <p:cNvPr id="276" name="Google Shape;276;p37"/>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THOUGHTS</a:t>
            </a:r>
            <a:endParaRPr/>
          </a:p>
        </p:txBody>
      </p:sp>
      <p:sp>
        <p:nvSpPr>
          <p:cNvPr id="277" name="Google Shape;277;p37"/>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is certainly more to be done to understand the nature of this data and the relationship of these variables with the target, </a:t>
            </a:r>
            <a:r>
              <a:rPr lang="en"/>
              <a:t>Sale Price</a:t>
            </a:r>
            <a:r>
              <a:rPr lang="en"/>
              <a:t>.</a:t>
            </a:r>
            <a:endParaRPr/>
          </a:p>
          <a:p>
            <a:pPr indent="0" lvl="0" marL="0" rtl="0" algn="ctr">
              <a:spcBef>
                <a:spcPts val="0"/>
              </a:spcBef>
              <a:spcAft>
                <a:spcPts val="0"/>
              </a:spcAft>
              <a:buNone/>
            </a:pPr>
            <a:r>
              <a:t/>
            </a:r>
            <a:endParaRPr/>
          </a:p>
        </p:txBody>
      </p:sp>
      <p:sp>
        <p:nvSpPr>
          <p:cNvPr id="278" name="Google Shape;278;p37"/>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279" name="Google Shape;279;p37"/>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Through data exploration, we decide which feature engineering techniques we will apply to our variables.</a:t>
            </a:r>
            <a:endParaRPr/>
          </a:p>
        </p:txBody>
      </p:sp>
      <p:cxnSp>
        <p:nvCxnSpPr>
          <p:cNvPr id="280" name="Google Shape;280;p37"/>
          <p:cNvCxnSpPr/>
          <p:nvPr/>
        </p:nvCxnSpPr>
        <p:spPr>
          <a:xfrm rot="10800000">
            <a:off x="-49600" y="1722725"/>
            <a:ext cx="5334600" cy="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37"/>
          <p:cNvCxnSpPr/>
          <p:nvPr/>
        </p:nvCxnSpPr>
        <p:spPr>
          <a:xfrm rot="10800000">
            <a:off x="3886250" y="3461525"/>
            <a:ext cx="5293800" cy="0"/>
          </a:xfrm>
          <a:prstGeom prst="straightConnector1">
            <a:avLst/>
          </a:prstGeom>
          <a:noFill/>
          <a:ln cap="flat" cmpd="sng" w="9525">
            <a:solidFill>
              <a:schemeClr val="dk2"/>
            </a:solidFill>
            <a:prstDash val="solid"/>
            <a:round/>
            <a:headEnd len="med" w="med" type="none"/>
            <a:tailEnd len="med" w="med" type="none"/>
          </a:ln>
        </p:spPr>
      </p:cxnSp>
      <p:grpSp>
        <p:nvGrpSpPr>
          <p:cNvPr id="282" name="Google Shape;282;p37"/>
          <p:cNvGrpSpPr/>
          <p:nvPr/>
        </p:nvGrpSpPr>
        <p:grpSpPr>
          <a:xfrm>
            <a:off x="2828333" y="1307814"/>
            <a:ext cx="278692" cy="331130"/>
            <a:chOff x="-48233050" y="3569725"/>
            <a:chExt cx="252050" cy="299475"/>
          </a:xfrm>
        </p:grpSpPr>
        <p:sp>
          <p:nvSpPr>
            <p:cNvPr id="283" name="Google Shape;283;p3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7"/>
          <p:cNvGrpSpPr/>
          <p:nvPr/>
        </p:nvGrpSpPr>
        <p:grpSpPr>
          <a:xfrm>
            <a:off x="1189260" y="1308215"/>
            <a:ext cx="330936" cy="330743"/>
            <a:chOff x="-49764975" y="3183375"/>
            <a:chExt cx="299300" cy="299125"/>
          </a:xfrm>
        </p:grpSpPr>
        <p:sp>
          <p:nvSpPr>
            <p:cNvPr id="287" name="Google Shape;287;p3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37"/>
          <p:cNvGrpSpPr/>
          <p:nvPr/>
        </p:nvGrpSpPr>
        <p:grpSpPr>
          <a:xfrm>
            <a:off x="4414286" y="1311087"/>
            <a:ext cx="332677" cy="330964"/>
            <a:chOff x="-47155575" y="3200500"/>
            <a:chExt cx="300875" cy="299325"/>
          </a:xfrm>
        </p:grpSpPr>
        <p:sp>
          <p:nvSpPr>
            <p:cNvPr id="297" name="Google Shape;297;p3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431899" y="3043763"/>
            <a:ext cx="330936" cy="330107"/>
            <a:chOff x="-47154000" y="3939275"/>
            <a:chExt cx="299300" cy="298550"/>
          </a:xfrm>
        </p:grpSpPr>
        <p:sp>
          <p:nvSpPr>
            <p:cNvPr id="304" name="Google Shape;304;p3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37"/>
          <p:cNvGrpSpPr/>
          <p:nvPr/>
        </p:nvGrpSpPr>
        <p:grpSpPr>
          <a:xfrm>
            <a:off x="7701924" y="3056473"/>
            <a:ext cx="336507" cy="336507"/>
            <a:chOff x="3271200" y="1435075"/>
            <a:chExt cx="481825" cy="481825"/>
          </a:xfrm>
        </p:grpSpPr>
        <p:sp>
          <p:nvSpPr>
            <p:cNvPr id="309" name="Google Shape;309;p3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 name="Google Shape;310;p3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1" name="Google Shape;311;p37"/>
          <p:cNvGrpSpPr/>
          <p:nvPr/>
        </p:nvGrpSpPr>
        <p:grpSpPr>
          <a:xfrm>
            <a:off x="6064921" y="3041415"/>
            <a:ext cx="334924" cy="334820"/>
            <a:chOff x="5642475" y="1435075"/>
            <a:chExt cx="481975" cy="481825"/>
          </a:xfrm>
        </p:grpSpPr>
        <p:sp>
          <p:nvSpPr>
            <p:cNvPr id="312" name="Google Shape;312;p3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3" name="Google Shape;313;p3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4" name="Google Shape;314;p3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NUMERICAL VARIABLE</a:t>
            </a:r>
            <a:endParaRPr/>
          </a:p>
        </p:txBody>
      </p:sp>
      <p:sp>
        <p:nvSpPr>
          <p:cNvPr id="320" name="Google Shape;320;p38"/>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21" name="Google Shape;321;p38"/>
          <p:cNvCxnSpPr/>
          <p:nvPr/>
        </p:nvCxnSpPr>
        <p:spPr>
          <a:xfrm>
            <a:off x="0" y="2737950"/>
            <a:ext cx="1676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NUMERICAL </a:t>
            </a:r>
            <a:endParaRPr/>
          </a:p>
        </p:txBody>
      </p:sp>
      <p:sp>
        <p:nvSpPr>
          <p:cNvPr id="327" name="Google Shape;327;p39"/>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350"/>
              <a:t>Numerical data further broken into two types: discrete and continuous.</a:t>
            </a:r>
            <a:endParaRPr sz="1350"/>
          </a:p>
        </p:txBody>
      </p:sp>
      <p:pic>
        <p:nvPicPr>
          <p:cNvPr id="328" name="Google Shape;328;p39"/>
          <p:cNvPicPr preferRelativeResize="0"/>
          <p:nvPr/>
        </p:nvPicPr>
        <p:blipFill>
          <a:blip r:embed="rId3">
            <a:alphaModFix/>
          </a:blip>
          <a:stretch>
            <a:fillRect/>
          </a:stretch>
        </p:blipFill>
        <p:spPr>
          <a:xfrm>
            <a:off x="480900" y="1808650"/>
            <a:ext cx="3288499" cy="219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0"/>
          <p:cNvPicPr preferRelativeResize="0"/>
          <p:nvPr/>
        </p:nvPicPr>
        <p:blipFill rotWithShape="1">
          <a:blip r:embed="rId3">
            <a:alphaModFix/>
          </a:blip>
          <a:srcRect b="42941" l="19063" r="19063" t="0"/>
          <a:stretch/>
        </p:blipFill>
        <p:spPr>
          <a:xfrm>
            <a:off x="746200" y="2897575"/>
            <a:ext cx="1255200" cy="1710000"/>
          </a:xfrm>
          <a:prstGeom prst="snip2DiagRect">
            <a:avLst>
              <a:gd fmla="val 0" name="adj1"/>
              <a:gd fmla="val 16667" name="adj2"/>
            </a:avLst>
          </a:prstGeom>
          <a:noFill/>
          <a:ln>
            <a:noFill/>
          </a:ln>
        </p:spPr>
      </p:pic>
      <p:pic>
        <p:nvPicPr>
          <p:cNvPr id="334" name="Google Shape;334;p40"/>
          <p:cNvPicPr preferRelativeResize="0"/>
          <p:nvPr/>
        </p:nvPicPr>
        <p:blipFill rotWithShape="1">
          <a:blip r:embed="rId4">
            <a:alphaModFix/>
          </a:blip>
          <a:srcRect b="44453" l="26195" r="20442" t="7017"/>
          <a:stretch/>
        </p:blipFill>
        <p:spPr>
          <a:xfrm>
            <a:off x="7142600" y="977800"/>
            <a:ext cx="1255200" cy="1710000"/>
          </a:xfrm>
          <a:prstGeom prst="snip2DiagRect">
            <a:avLst>
              <a:gd fmla="val 0" name="adj1"/>
              <a:gd fmla="val 16667" name="adj2"/>
            </a:avLst>
          </a:prstGeom>
          <a:noFill/>
          <a:ln>
            <a:noFill/>
          </a:ln>
        </p:spPr>
      </p:pic>
      <p:pic>
        <p:nvPicPr>
          <p:cNvPr id="335" name="Google Shape;335;p40"/>
          <p:cNvPicPr preferRelativeResize="0"/>
          <p:nvPr/>
        </p:nvPicPr>
        <p:blipFill rotWithShape="1">
          <a:blip r:embed="rId5">
            <a:alphaModFix/>
          </a:blip>
          <a:srcRect b="40134" l="35153" r="27877" t="0"/>
          <a:stretch/>
        </p:blipFill>
        <p:spPr>
          <a:xfrm>
            <a:off x="746200" y="977800"/>
            <a:ext cx="1255200" cy="1710000"/>
          </a:xfrm>
          <a:prstGeom prst="snip2DiagRect">
            <a:avLst>
              <a:gd fmla="val 0" name="adj1"/>
              <a:gd fmla="val 16667" name="adj2"/>
            </a:avLst>
          </a:prstGeom>
          <a:noFill/>
          <a:ln>
            <a:noFill/>
          </a:ln>
        </p:spPr>
      </p:pic>
      <p:sp>
        <p:nvSpPr>
          <p:cNvPr id="336" name="Google Shape;336;p40"/>
          <p:cNvSpPr txBox="1"/>
          <p:nvPr>
            <p:ph type="ctrTitle"/>
          </p:nvPr>
        </p:nvSpPr>
        <p:spPr>
          <a:xfrm>
            <a:off x="2558775" y="352850"/>
            <a:ext cx="40317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TEMPORAL VARIABLES</a:t>
            </a:r>
            <a:endParaRPr/>
          </a:p>
        </p:txBody>
      </p:sp>
      <p:sp>
        <p:nvSpPr>
          <p:cNvPr id="337" name="Google Shape;337;p40"/>
          <p:cNvSpPr txBox="1"/>
          <p:nvPr>
            <p:ph idx="2" type="ctrTitle"/>
          </p:nvPr>
        </p:nvSpPr>
        <p:spPr>
          <a:xfrm>
            <a:off x="3265801" y="1299050"/>
            <a:ext cx="10305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YEAR BUILT</a:t>
            </a:r>
            <a:endParaRPr/>
          </a:p>
        </p:txBody>
      </p:sp>
      <p:sp>
        <p:nvSpPr>
          <p:cNvPr id="338" name="Google Shape;338;p40"/>
          <p:cNvSpPr txBox="1"/>
          <p:nvPr>
            <p:ph idx="1" type="subTitle"/>
          </p:nvPr>
        </p:nvSpPr>
        <p:spPr>
          <a:xfrm>
            <a:off x="3265801" y="1593299"/>
            <a:ext cx="9816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a:ea typeface="Roboto Condensed"/>
                <a:cs typeface="Roboto Condensed"/>
                <a:sym typeface="Roboto Condensed"/>
              </a:rPr>
              <a:t>year in which the house was built</a:t>
            </a:r>
            <a:endParaRPr/>
          </a:p>
        </p:txBody>
      </p:sp>
      <p:sp>
        <p:nvSpPr>
          <p:cNvPr id="339" name="Google Shape;339;p40"/>
          <p:cNvSpPr txBox="1"/>
          <p:nvPr>
            <p:ph idx="3" type="ctrTitle"/>
          </p:nvPr>
        </p:nvSpPr>
        <p:spPr>
          <a:xfrm>
            <a:off x="3265801" y="3217576"/>
            <a:ext cx="10305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GARAGE YR BLT</a:t>
            </a:r>
            <a:endParaRPr/>
          </a:p>
        </p:txBody>
      </p:sp>
      <p:sp>
        <p:nvSpPr>
          <p:cNvPr id="340" name="Google Shape;340;p40"/>
          <p:cNvSpPr txBox="1"/>
          <p:nvPr>
            <p:ph idx="4" type="subTitle"/>
          </p:nvPr>
        </p:nvSpPr>
        <p:spPr>
          <a:xfrm>
            <a:off x="3265801" y="3511825"/>
            <a:ext cx="9816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year in which a garage was built</a:t>
            </a:r>
            <a:endParaRPr/>
          </a:p>
        </p:txBody>
      </p:sp>
      <p:sp>
        <p:nvSpPr>
          <p:cNvPr id="341" name="Google Shape;341;p40"/>
          <p:cNvSpPr txBox="1"/>
          <p:nvPr>
            <p:ph idx="5" type="ctrTitle"/>
          </p:nvPr>
        </p:nvSpPr>
        <p:spPr>
          <a:xfrm>
            <a:off x="4852902" y="1299050"/>
            <a:ext cx="103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YEAR </a:t>
            </a:r>
            <a:r>
              <a:rPr lang="en"/>
              <a:t>REMODEL</a:t>
            </a:r>
            <a:r>
              <a:rPr lang="en"/>
              <a:t> ADD</a:t>
            </a:r>
            <a:endParaRPr/>
          </a:p>
        </p:txBody>
      </p:sp>
      <p:sp>
        <p:nvSpPr>
          <p:cNvPr id="342" name="Google Shape;342;p40"/>
          <p:cNvSpPr txBox="1"/>
          <p:nvPr>
            <p:ph idx="6" type="subTitle"/>
          </p:nvPr>
        </p:nvSpPr>
        <p:spPr>
          <a:xfrm>
            <a:off x="4852903" y="1593299"/>
            <a:ext cx="10305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year in which the house was remodeled</a:t>
            </a:r>
            <a:endParaRPr/>
          </a:p>
          <a:p>
            <a:pPr indent="0" lvl="0" marL="0" rtl="0" algn="r">
              <a:spcBef>
                <a:spcPts val="0"/>
              </a:spcBef>
              <a:spcAft>
                <a:spcPts val="0"/>
              </a:spcAft>
              <a:buNone/>
            </a:pPr>
            <a:r>
              <a:t/>
            </a:r>
            <a:endParaRPr/>
          </a:p>
        </p:txBody>
      </p:sp>
      <p:cxnSp>
        <p:nvCxnSpPr>
          <p:cNvPr id="343" name="Google Shape;343;p40"/>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pic>
        <p:nvPicPr>
          <p:cNvPr id="344" name="Google Shape;344;p40"/>
          <p:cNvPicPr preferRelativeResize="0"/>
          <p:nvPr/>
        </p:nvPicPr>
        <p:blipFill rotWithShape="1">
          <a:blip r:embed="rId6">
            <a:alphaModFix/>
          </a:blip>
          <a:srcRect b="0" l="845" r="845" t="0"/>
          <a:stretch/>
        </p:blipFill>
        <p:spPr>
          <a:xfrm>
            <a:off x="501375" y="2897575"/>
            <a:ext cx="2697000" cy="1710000"/>
          </a:xfrm>
          <a:prstGeom prst="snip2DiagRect">
            <a:avLst>
              <a:gd fmla="val 0" name="adj1"/>
              <a:gd fmla="val 16667" name="adj2"/>
            </a:avLst>
          </a:prstGeom>
          <a:noFill/>
          <a:ln>
            <a:noFill/>
          </a:ln>
        </p:spPr>
      </p:pic>
      <p:pic>
        <p:nvPicPr>
          <p:cNvPr id="345" name="Google Shape;345;p40"/>
          <p:cNvPicPr preferRelativeResize="0"/>
          <p:nvPr/>
        </p:nvPicPr>
        <p:blipFill rotWithShape="1">
          <a:blip r:embed="rId7">
            <a:alphaModFix/>
          </a:blip>
          <a:srcRect b="219" l="0" r="0" t="228"/>
          <a:stretch/>
        </p:blipFill>
        <p:spPr>
          <a:xfrm>
            <a:off x="6016600" y="977800"/>
            <a:ext cx="2697000" cy="1710000"/>
          </a:xfrm>
          <a:prstGeom prst="snip2DiagRect">
            <a:avLst>
              <a:gd fmla="val 0" name="adj1"/>
              <a:gd fmla="val 16667" name="adj2"/>
            </a:avLst>
          </a:prstGeom>
          <a:noFill/>
          <a:ln>
            <a:noFill/>
          </a:ln>
        </p:spPr>
      </p:pic>
      <p:pic>
        <p:nvPicPr>
          <p:cNvPr id="346" name="Google Shape;346;p40"/>
          <p:cNvPicPr preferRelativeResize="0"/>
          <p:nvPr/>
        </p:nvPicPr>
        <p:blipFill rotWithShape="1">
          <a:blip r:embed="rId8">
            <a:alphaModFix/>
          </a:blip>
          <a:srcRect b="0" l="845" r="845" t="0"/>
          <a:stretch/>
        </p:blipFill>
        <p:spPr>
          <a:xfrm>
            <a:off x="501375" y="977800"/>
            <a:ext cx="2697000" cy="1710000"/>
          </a:xfrm>
          <a:prstGeom prst="snip2DiagRect">
            <a:avLst>
              <a:gd fmla="val 0" name="adj1"/>
              <a:gd fmla="val 16667" name="adj2"/>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cxnSp>
        <p:nvCxnSpPr>
          <p:cNvPr id="351" name="Google Shape;351;p41"/>
          <p:cNvCxnSpPr/>
          <p:nvPr/>
        </p:nvCxnSpPr>
        <p:spPr>
          <a:xfrm rot="10800000">
            <a:off x="7697530" y="2949500"/>
            <a:ext cx="1616700" cy="0"/>
          </a:xfrm>
          <a:prstGeom prst="straightConnector1">
            <a:avLst/>
          </a:prstGeom>
          <a:noFill/>
          <a:ln cap="flat" cmpd="sng" w="9525">
            <a:solidFill>
              <a:schemeClr val="dk1"/>
            </a:solidFill>
            <a:prstDash val="solid"/>
            <a:round/>
            <a:headEnd len="med" w="med" type="none"/>
            <a:tailEnd len="med" w="med" type="none"/>
          </a:ln>
        </p:spPr>
      </p:cxnSp>
      <p:cxnSp>
        <p:nvCxnSpPr>
          <p:cNvPr id="352" name="Google Shape;352;p41"/>
          <p:cNvCxnSpPr/>
          <p:nvPr/>
        </p:nvCxnSpPr>
        <p:spPr>
          <a:xfrm rot="10800000">
            <a:off x="-48642" y="2148175"/>
            <a:ext cx="1482000" cy="0"/>
          </a:xfrm>
          <a:prstGeom prst="straightConnector1">
            <a:avLst/>
          </a:prstGeom>
          <a:noFill/>
          <a:ln cap="flat" cmpd="sng" w="9525">
            <a:solidFill>
              <a:schemeClr val="dk1"/>
            </a:solidFill>
            <a:prstDash val="solid"/>
            <a:round/>
            <a:headEnd len="med" w="med" type="none"/>
            <a:tailEnd len="med" w="med" type="none"/>
          </a:ln>
        </p:spPr>
      </p:cxnSp>
      <p:sp>
        <p:nvSpPr>
          <p:cNvPr id="353" name="Google Shape;353;p41"/>
          <p:cNvSpPr/>
          <p:nvPr/>
        </p:nvSpPr>
        <p:spPr>
          <a:xfrm flipH="1" rot="-5400000">
            <a:off x="5399608" y="1821475"/>
            <a:ext cx="1975500" cy="26289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OBSERVATIONS</a:t>
            </a:r>
            <a:endParaRPr>
              <a:solidFill>
                <a:schemeClr val="dk2"/>
              </a:solidFill>
            </a:endParaRPr>
          </a:p>
        </p:txBody>
      </p:sp>
      <p:sp>
        <p:nvSpPr>
          <p:cNvPr id="355" name="Google Shape;355;p41"/>
          <p:cNvSpPr/>
          <p:nvPr/>
        </p:nvSpPr>
        <p:spPr>
          <a:xfrm rot="5400000">
            <a:off x="1759800" y="1039900"/>
            <a:ext cx="1975500" cy="2631000"/>
          </a:xfrm>
          <a:prstGeom prst="snip1Rect">
            <a:avLst>
              <a:gd fmla="val 16667" name="adj"/>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JUSTIN CHOW</a:t>
            </a:r>
            <a:endParaRPr>
              <a:solidFill>
                <a:schemeClr val="lt2"/>
              </a:solidFill>
            </a:endParaRPr>
          </a:p>
        </p:txBody>
      </p:sp>
      <p:sp>
        <p:nvSpPr>
          <p:cNvPr id="357" name="Google Shape;357;p41"/>
          <p:cNvSpPr txBox="1"/>
          <p:nvPr>
            <p:ph idx="1" type="subTitle"/>
          </p:nvPr>
        </p:nvSpPr>
        <p:spPr>
          <a:xfrm>
            <a:off x="1741950" y="1646575"/>
            <a:ext cx="2157300" cy="100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rPr>
              <a:t>“The longer the time between the house was built or remodeled and sale date, the lower the sale price.” </a:t>
            </a:r>
            <a:endParaRPr>
              <a:solidFill>
                <a:schemeClr val="lt2"/>
              </a:solidFill>
            </a:endParaRPr>
          </a:p>
          <a:p>
            <a:pPr indent="0" lvl="0" marL="0" rtl="0" algn="l">
              <a:spcBef>
                <a:spcPts val="0"/>
              </a:spcBef>
              <a:spcAft>
                <a:spcPts val="0"/>
              </a:spcAft>
              <a:buNone/>
            </a:pPr>
            <a:r>
              <a:t/>
            </a:r>
            <a:endParaRPr sz="1100">
              <a:solidFill>
                <a:schemeClr val="lt2"/>
              </a:solidFill>
            </a:endParaRPr>
          </a:p>
        </p:txBody>
      </p:sp>
      <p:sp>
        <p:nvSpPr>
          <p:cNvPr id="358" name="Google Shape;358;p41"/>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KATHERINE TATLEY</a:t>
            </a:r>
            <a:endParaRPr>
              <a:solidFill>
                <a:schemeClr val="lt2"/>
              </a:solidFill>
            </a:endParaRPr>
          </a:p>
        </p:txBody>
      </p:sp>
      <p:sp>
        <p:nvSpPr>
          <p:cNvPr id="359" name="Google Shape;359;p41"/>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“The elapsed years between the Year variables and the year in which the house was sold has a monotonic relationship.”</a:t>
            </a:r>
            <a:endParaRPr>
              <a:solidFill>
                <a:schemeClr val="lt2"/>
              </a:solidFill>
            </a:endParaRPr>
          </a:p>
          <a:p>
            <a:pPr indent="0" lvl="0" marL="0" rtl="0" algn="r">
              <a:spcBef>
                <a:spcPts val="0"/>
              </a:spcBef>
              <a:spcAft>
                <a:spcPts val="0"/>
              </a:spcAft>
              <a:buNone/>
            </a:pPr>
            <a:r>
              <a:t/>
            </a:r>
            <a:endParaRPr>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DISCRETE VARIABLES</a:t>
            </a:r>
            <a:endParaRPr>
              <a:solidFill>
                <a:schemeClr val="dk2"/>
              </a:solidFill>
            </a:endParaRPr>
          </a:p>
        </p:txBody>
      </p:sp>
      <p:pic>
        <p:nvPicPr>
          <p:cNvPr id="365" name="Google Shape;365;p42"/>
          <p:cNvPicPr preferRelativeResize="0"/>
          <p:nvPr/>
        </p:nvPicPr>
        <p:blipFill rotWithShape="1">
          <a:blip r:embed="rId3">
            <a:alphaModFix/>
          </a:blip>
          <a:srcRect b="0" l="1418" r="1408" t="0"/>
          <a:stretch/>
        </p:blipFill>
        <p:spPr>
          <a:xfrm>
            <a:off x="265225" y="1789550"/>
            <a:ext cx="3979200" cy="2646000"/>
          </a:xfrm>
          <a:prstGeom prst="snip2DiagRect">
            <a:avLst>
              <a:gd fmla="val 0" name="adj1"/>
              <a:gd fmla="val 16667" name="adj2"/>
            </a:avLst>
          </a:prstGeom>
          <a:noFill/>
          <a:ln>
            <a:noFill/>
          </a:ln>
        </p:spPr>
      </p:pic>
      <p:pic>
        <p:nvPicPr>
          <p:cNvPr id="366" name="Google Shape;366;p42"/>
          <p:cNvPicPr preferRelativeResize="0"/>
          <p:nvPr/>
        </p:nvPicPr>
        <p:blipFill rotWithShape="1">
          <a:blip r:embed="rId4">
            <a:alphaModFix/>
          </a:blip>
          <a:srcRect b="0" l="932" r="932" t="0"/>
          <a:stretch/>
        </p:blipFill>
        <p:spPr>
          <a:xfrm>
            <a:off x="4660325" y="1747700"/>
            <a:ext cx="4105200" cy="2729700"/>
          </a:xfrm>
          <a:prstGeom prst="snip2DiagRect">
            <a:avLst>
              <a:gd fmla="val 0" name="adj1"/>
              <a:gd fmla="val 12714" name="adj2"/>
            </a:avLst>
          </a:prstGeom>
          <a:noFill/>
          <a:ln>
            <a:noFill/>
          </a:ln>
        </p:spPr>
      </p:pic>
      <p:sp>
        <p:nvSpPr>
          <p:cNvPr id="367" name="Google Shape;367;p42"/>
          <p:cNvSpPr txBox="1"/>
          <p:nvPr/>
        </p:nvSpPr>
        <p:spPr>
          <a:xfrm flipH="1">
            <a:off x="1269562" y="930102"/>
            <a:ext cx="2118900" cy="64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2"/>
                <a:ea typeface="Exo 2"/>
                <a:cs typeface="Exo 2"/>
                <a:sym typeface="Exo 2"/>
              </a:rPr>
              <a:t>MONOTONIC</a:t>
            </a:r>
            <a:endParaRPr b="1" sz="2000">
              <a:solidFill>
                <a:schemeClr val="dk1"/>
              </a:solidFill>
              <a:latin typeface="Exo 2"/>
              <a:ea typeface="Exo 2"/>
              <a:cs typeface="Exo 2"/>
              <a:sym typeface="Exo 2"/>
            </a:endParaRPr>
          </a:p>
        </p:txBody>
      </p:sp>
      <p:sp>
        <p:nvSpPr>
          <p:cNvPr id="368" name="Google Shape;368;p42"/>
          <p:cNvSpPr txBox="1"/>
          <p:nvPr/>
        </p:nvSpPr>
        <p:spPr>
          <a:xfrm flipH="1">
            <a:off x="5653448" y="930100"/>
            <a:ext cx="2489700" cy="64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2"/>
                <a:ea typeface="Exo 2"/>
                <a:cs typeface="Exo 2"/>
                <a:sym typeface="Exo 2"/>
              </a:rPr>
              <a:t>NON-</a:t>
            </a:r>
            <a:r>
              <a:rPr b="1" lang="en" sz="2000">
                <a:solidFill>
                  <a:schemeClr val="dk1"/>
                </a:solidFill>
                <a:latin typeface="Exo 2"/>
                <a:ea typeface="Exo 2"/>
                <a:cs typeface="Exo 2"/>
                <a:sym typeface="Exo 2"/>
              </a:rPr>
              <a:t>MONOTONIC</a:t>
            </a:r>
            <a:endParaRPr b="1" sz="2000">
              <a:solidFill>
                <a:schemeClr val="dk1"/>
              </a:solidFill>
              <a:latin typeface="Exo 2"/>
              <a:ea typeface="Exo 2"/>
              <a:cs typeface="Exo 2"/>
              <a:sym typeface="Exo 2"/>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DISTRIBUTION</a:t>
            </a:r>
            <a:endParaRPr>
              <a:solidFill>
                <a:schemeClr val="dk2"/>
              </a:solidFill>
            </a:endParaRPr>
          </a:p>
        </p:txBody>
      </p:sp>
      <p:sp>
        <p:nvSpPr>
          <p:cNvPr id="374" name="Google Shape;374;p43"/>
          <p:cNvSpPr txBox="1"/>
          <p:nvPr/>
        </p:nvSpPr>
        <p:spPr>
          <a:xfrm>
            <a:off x="5403773" y="2130875"/>
            <a:ext cx="3225300" cy="1431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lt2"/>
              </a:buClr>
              <a:buSzPts val="1100"/>
              <a:buFont typeface="Roboto Condensed Light"/>
              <a:buChar char="●"/>
            </a:pPr>
            <a:r>
              <a:rPr lang="en" sz="1100">
                <a:solidFill>
                  <a:schemeClr val="lt2"/>
                </a:solidFill>
                <a:latin typeface="Roboto Condensed Light"/>
                <a:ea typeface="Roboto Condensed Light"/>
                <a:cs typeface="Roboto Condensed Light"/>
                <a:sym typeface="Roboto Condensed Light"/>
              </a:rPr>
              <a:t>The variables are not normally distributed, including the target variable '</a:t>
            </a:r>
            <a:r>
              <a:rPr lang="en" sz="1100">
                <a:solidFill>
                  <a:schemeClr val="lt2"/>
                </a:solidFill>
                <a:latin typeface="Roboto Condensed Light"/>
                <a:ea typeface="Roboto Condensed Light"/>
                <a:cs typeface="Roboto Condensed Light"/>
                <a:sym typeface="Roboto Condensed Light"/>
              </a:rPr>
              <a:t>Sale Price</a:t>
            </a:r>
            <a:r>
              <a:rPr lang="en" sz="1100">
                <a:solidFill>
                  <a:schemeClr val="lt2"/>
                </a:solidFill>
                <a:latin typeface="Roboto Condensed Light"/>
                <a:ea typeface="Roboto Condensed Light"/>
                <a:cs typeface="Roboto Condensed Light"/>
                <a:sym typeface="Roboto Condensed Light"/>
              </a:rPr>
              <a:t>'.</a:t>
            </a:r>
            <a:endParaRPr sz="1100">
              <a:solidFill>
                <a:schemeClr val="lt2"/>
              </a:solidFill>
              <a:latin typeface="Roboto Condensed Light"/>
              <a:ea typeface="Roboto Condensed Light"/>
              <a:cs typeface="Roboto Condensed Light"/>
              <a:sym typeface="Roboto Condensed Light"/>
            </a:endParaRPr>
          </a:p>
          <a:p>
            <a:pPr indent="-298450" lvl="0" marL="457200" rtl="0" algn="l">
              <a:lnSpc>
                <a:spcPct val="115000"/>
              </a:lnSpc>
              <a:spcBef>
                <a:spcPts val="0"/>
              </a:spcBef>
              <a:spcAft>
                <a:spcPts val="0"/>
              </a:spcAft>
              <a:buClr>
                <a:schemeClr val="lt2"/>
              </a:buClr>
              <a:buSzPts val="1100"/>
              <a:buFont typeface="Roboto Condensed Light"/>
              <a:buChar char="●"/>
            </a:pPr>
            <a:r>
              <a:rPr lang="en" sz="1100">
                <a:solidFill>
                  <a:schemeClr val="lt2"/>
                </a:solidFill>
                <a:latin typeface="Roboto Condensed Light"/>
                <a:ea typeface="Roboto Condensed Light"/>
                <a:cs typeface="Roboto Condensed Light"/>
                <a:sym typeface="Roboto Condensed Light"/>
              </a:rPr>
              <a:t>In this instance, the linear feet of street to number of </a:t>
            </a:r>
            <a:r>
              <a:rPr lang="en" sz="1100">
                <a:solidFill>
                  <a:schemeClr val="lt2"/>
                </a:solidFill>
                <a:latin typeface="Roboto Condensed Light"/>
                <a:ea typeface="Roboto Condensed Light"/>
                <a:cs typeface="Roboto Condensed Light"/>
                <a:sym typeface="Roboto Condensed Light"/>
              </a:rPr>
              <a:t>horses</a:t>
            </a:r>
            <a:r>
              <a:rPr lang="en" sz="1100">
                <a:solidFill>
                  <a:schemeClr val="lt2"/>
                </a:solidFill>
                <a:latin typeface="Roboto Condensed Light"/>
                <a:ea typeface="Roboto Condensed Light"/>
                <a:cs typeface="Roboto Condensed Light"/>
                <a:sym typeface="Roboto Condensed Light"/>
              </a:rPr>
              <a:t> remains normally distributed.</a:t>
            </a:r>
            <a:endParaRPr sz="1100">
              <a:solidFill>
                <a:schemeClr val="lt2"/>
              </a:solidFill>
              <a:latin typeface="Roboto Condensed Light"/>
              <a:ea typeface="Roboto Condensed Light"/>
              <a:cs typeface="Roboto Condensed Light"/>
              <a:sym typeface="Roboto Condensed Light"/>
            </a:endParaRPr>
          </a:p>
          <a:p>
            <a:pPr indent="-298450" lvl="0" marL="457200" rtl="0" algn="l">
              <a:lnSpc>
                <a:spcPct val="115000"/>
              </a:lnSpc>
              <a:spcBef>
                <a:spcPts val="0"/>
              </a:spcBef>
              <a:spcAft>
                <a:spcPts val="0"/>
              </a:spcAft>
              <a:buClr>
                <a:schemeClr val="lt2"/>
              </a:buClr>
              <a:buSzPts val="1100"/>
              <a:buFont typeface="Roboto Condensed Light"/>
              <a:buChar char="●"/>
            </a:pPr>
            <a:r>
              <a:rPr lang="en" sz="1100">
                <a:solidFill>
                  <a:schemeClr val="lt2"/>
                </a:solidFill>
                <a:latin typeface="Roboto Condensed Light"/>
                <a:ea typeface="Roboto Condensed Light"/>
                <a:cs typeface="Roboto Condensed Light"/>
                <a:sym typeface="Roboto Condensed Light"/>
              </a:rPr>
              <a:t>To maximise performance of linear models, we need to account for non-Gaussian distributions. We will transform our variables in the next lecture / video, during our feature engineering step.</a:t>
            </a:r>
            <a:endParaRPr sz="1100">
              <a:solidFill>
                <a:schemeClr val="lt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100">
              <a:solidFill>
                <a:schemeClr val="lt2"/>
              </a:solidFill>
              <a:latin typeface="Roboto Condensed Light"/>
              <a:ea typeface="Roboto Condensed Light"/>
              <a:cs typeface="Roboto Condensed Light"/>
              <a:sym typeface="Roboto Condensed Light"/>
            </a:endParaRPr>
          </a:p>
        </p:txBody>
      </p:sp>
      <p:sp>
        <p:nvSpPr>
          <p:cNvPr id="375" name="Google Shape;375;p43"/>
          <p:cNvSpPr txBox="1"/>
          <p:nvPr/>
        </p:nvSpPr>
        <p:spPr>
          <a:xfrm>
            <a:off x="5439350" y="1493600"/>
            <a:ext cx="1995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RESULT</a:t>
            </a:r>
            <a:endParaRPr b="1" sz="2000">
              <a:solidFill>
                <a:schemeClr val="dk1"/>
              </a:solidFill>
              <a:latin typeface="Exo 2"/>
              <a:ea typeface="Exo 2"/>
              <a:cs typeface="Exo 2"/>
              <a:sym typeface="Exo 2"/>
            </a:endParaRPr>
          </a:p>
        </p:txBody>
      </p:sp>
      <p:cxnSp>
        <p:nvCxnSpPr>
          <p:cNvPr id="376" name="Google Shape;376;p43"/>
          <p:cNvCxnSpPr/>
          <p:nvPr/>
        </p:nvCxnSpPr>
        <p:spPr>
          <a:xfrm>
            <a:off x="5175050" y="2130875"/>
            <a:ext cx="630300" cy="0"/>
          </a:xfrm>
          <a:prstGeom prst="straightConnector1">
            <a:avLst/>
          </a:prstGeom>
          <a:noFill/>
          <a:ln cap="flat" cmpd="sng" w="9525">
            <a:solidFill>
              <a:schemeClr val="dk1"/>
            </a:solidFill>
            <a:prstDash val="solid"/>
            <a:round/>
            <a:headEnd len="med" w="med" type="none"/>
            <a:tailEnd len="med" w="med" type="none"/>
          </a:ln>
        </p:spPr>
      </p:cxnSp>
      <p:sp>
        <p:nvSpPr>
          <p:cNvPr id="377" name="Google Shape;377;p43"/>
          <p:cNvSpPr txBox="1"/>
          <p:nvPr/>
        </p:nvSpPr>
        <p:spPr>
          <a:xfrm>
            <a:off x="1185825" y="4261950"/>
            <a:ext cx="29982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Roboto Condensed Light"/>
                <a:ea typeface="Roboto Condensed Light"/>
                <a:cs typeface="Roboto Condensed Light"/>
                <a:sym typeface="Roboto Condensed Light"/>
              </a:rPr>
              <a:t>Comparing Lot Frontage (Linear feet of street connected to property) to number of houses.   </a:t>
            </a:r>
            <a:endParaRPr sz="900">
              <a:solidFill>
                <a:schemeClr val="lt2"/>
              </a:solidFill>
              <a:latin typeface="Roboto Condensed Light"/>
              <a:ea typeface="Roboto Condensed Light"/>
              <a:cs typeface="Roboto Condensed Light"/>
              <a:sym typeface="Roboto Condensed Light"/>
            </a:endParaRPr>
          </a:p>
        </p:txBody>
      </p:sp>
      <p:pic>
        <p:nvPicPr>
          <p:cNvPr id="378" name="Google Shape;378;p43"/>
          <p:cNvPicPr preferRelativeResize="0"/>
          <p:nvPr/>
        </p:nvPicPr>
        <p:blipFill rotWithShape="1">
          <a:blip r:embed="rId3">
            <a:alphaModFix/>
          </a:blip>
          <a:srcRect b="1653" l="0" r="0" t="1643"/>
          <a:stretch/>
        </p:blipFill>
        <p:spPr>
          <a:xfrm>
            <a:off x="662900" y="1299050"/>
            <a:ext cx="4455600" cy="2962800"/>
          </a:xfrm>
          <a:prstGeom prst="snip2DiagRect">
            <a:avLst>
              <a:gd fmla="val 0" name="adj1"/>
              <a:gd fmla="val 16667" name="adj2"/>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CONTINUOUS VARIABLES</a:t>
            </a:r>
            <a:endParaRPr>
              <a:solidFill>
                <a:schemeClr val="dk2"/>
              </a:solidFill>
            </a:endParaRPr>
          </a:p>
        </p:txBody>
      </p:sp>
      <p:pic>
        <p:nvPicPr>
          <p:cNvPr id="384" name="Google Shape;384;p44"/>
          <p:cNvPicPr preferRelativeResize="0"/>
          <p:nvPr/>
        </p:nvPicPr>
        <p:blipFill rotWithShape="1">
          <a:blip r:embed="rId3">
            <a:alphaModFix/>
          </a:blip>
          <a:srcRect b="1606" l="0" r="0" t="1616"/>
          <a:stretch/>
        </p:blipFill>
        <p:spPr>
          <a:xfrm>
            <a:off x="265225" y="1789550"/>
            <a:ext cx="3979200" cy="2646000"/>
          </a:xfrm>
          <a:prstGeom prst="snip2DiagRect">
            <a:avLst>
              <a:gd fmla="val 0" name="adj1"/>
              <a:gd fmla="val 16667" name="adj2"/>
            </a:avLst>
          </a:prstGeom>
          <a:noFill/>
          <a:ln>
            <a:noFill/>
          </a:ln>
        </p:spPr>
      </p:pic>
      <p:pic>
        <p:nvPicPr>
          <p:cNvPr id="385" name="Google Shape;385;p44"/>
          <p:cNvPicPr preferRelativeResize="0"/>
          <p:nvPr/>
        </p:nvPicPr>
        <p:blipFill rotWithShape="1">
          <a:blip r:embed="rId4">
            <a:alphaModFix/>
          </a:blip>
          <a:srcRect b="1286" l="0" r="0" t="1286"/>
          <a:stretch/>
        </p:blipFill>
        <p:spPr>
          <a:xfrm>
            <a:off x="4660325" y="1747700"/>
            <a:ext cx="4105200" cy="2729700"/>
          </a:xfrm>
          <a:prstGeom prst="snip2DiagRect">
            <a:avLst>
              <a:gd fmla="val 0" name="adj1"/>
              <a:gd fmla="val 16667" name="adj2"/>
            </a:avLst>
          </a:prstGeom>
          <a:noFill/>
          <a:ln>
            <a:noFill/>
          </a:ln>
        </p:spPr>
      </p:pic>
      <p:sp>
        <p:nvSpPr>
          <p:cNvPr id="386" name="Google Shape;386;p44"/>
          <p:cNvSpPr txBox="1"/>
          <p:nvPr/>
        </p:nvSpPr>
        <p:spPr>
          <a:xfrm flipH="1">
            <a:off x="1910848" y="869575"/>
            <a:ext cx="5322300" cy="64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xo 2"/>
                <a:ea typeface="Exo 2"/>
                <a:cs typeface="Exo 2"/>
                <a:sym typeface="Exo 2"/>
              </a:rPr>
              <a:t>LOGARITHMIC TRANSFORMATION</a:t>
            </a:r>
            <a:endParaRPr b="1" sz="2000">
              <a:solidFill>
                <a:schemeClr val="dk1"/>
              </a:solidFill>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TABLE OF CONTENTS</a:t>
            </a:r>
            <a:endParaRPr>
              <a:solidFill>
                <a:schemeClr val="dk2"/>
              </a:solidFill>
            </a:endParaRPr>
          </a:p>
        </p:txBody>
      </p:sp>
      <p:sp>
        <p:nvSpPr>
          <p:cNvPr id="141" name="Google Shape;141;p27"/>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solidFill>
                <a:schemeClr val="dk2"/>
              </a:solidFill>
            </a:endParaRPr>
          </a:p>
        </p:txBody>
      </p:sp>
      <p:sp>
        <p:nvSpPr>
          <p:cNvPr id="142" name="Google Shape;142;p27"/>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INTRODUCE HOUSE PRICE DATASET</a:t>
            </a:r>
            <a:endParaRPr/>
          </a:p>
        </p:txBody>
      </p:sp>
      <p:sp>
        <p:nvSpPr>
          <p:cNvPr id="143" name="Google Shape;143;p27"/>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DEPTH</a:t>
            </a:r>
            <a:endParaRPr>
              <a:solidFill>
                <a:schemeClr val="dk2"/>
              </a:solidFill>
            </a:endParaRPr>
          </a:p>
        </p:txBody>
      </p:sp>
      <p:sp>
        <p:nvSpPr>
          <p:cNvPr id="144" name="Google Shape;144;p27"/>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MISSING VARIABLES &amp; OUTLIERS</a:t>
            </a:r>
            <a:endParaRPr/>
          </a:p>
        </p:txBody>
      </p:sp>
      <p:sp>
        <p:nvSpPr>
          <p:cNvPr id="145" name="Google Shape;145;p27"/>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01</a:t>
            </a:r>
            <a:endParaRPr>
              <a:solidFill>
                <a:schemeClr val="dk2"/>
              </a:solidFill>
            </a:endParaRPr>
          </a:p>
        </p:txBody>
      </p:sp>
      <p:sp>
        <p:nvSpPr>
          <p:cNvPr id="146" name="Google Shape;146;p27"/>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sp>
        <p:nvSpPr>
          <p:cNvPr id="147" name="Google Shape;147;p27"/>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48" name="Google Shape;148;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7"/>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7"/>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04</a:t>
            </a:r>
            <a:endParaRPr>
              <a:solidFill>
                <a:schemeClr val="dk2"/>
              </a:solidFill>
            </a:endParaRPr>
          </a:p>
        </p:txBody>
      </p:sp>
      <p:sp>
        <p:nvSpPr>
          <p:cNvPr id="151" name="Google Shape;151;p27"/>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05</a:t>
            </a:r>
            <a:endParaRPr>
              <a:solidFill>
                <a:schemeClr val="dk2"/>
              </a:solidFill>
            </a:endParaRPr>
          </a:p>
        </p:txBody>
      </p:sp>
      <p:sp>
        <p:nvSpPr>
          <p:cNvPr id="152" name="Google Shape;152;p27"/>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06</a:t>
            </a:r>
            <a:endParaRPr>
              <a:solidFill>
                <a:schemeClr val="dk2"/>
              </a:solidFill>
            </a:endParaRPr>
          </a:p>
        </p:txBody>
      </p:sp>
      <p:sp>
        <p:nvSpPr>
          <p:cNvPr id="153" name="Google Shape;153;p27"/>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IN BRIEF</a:t>
            </a:r>
            <a:endParaRPr>
              <a:solidFill>
                <a:schemeClr val="dk2"/>
              </a:solidFill>
            </a:endParaRPr>
          </a:p>
        </p:txBody>
      </p:sp>
      <p:sp>
        <p:nvSpPr>
          <p:cNvPr id="154" name="Google Shape;154;p27"/>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PURPOSE/OBJECTIVE BEHIND DATA </a:t>
            </a:r>
            <a:r>
              <a:rPr lang="en"/>
              <a:t>ANALYSIS</a:t>
            </a:r>
            <a:endParaRPr/>
          </a:p>
        </p:txBody>
      </p:sp>
      <p:sp>
        <p:nvSpPr>
          <p:cNvPr id="155" name="Google Shape;155;p27"/>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NUMERICAL VARIABLE</a:t>
            </a:r>
            <a:endParaRPr>
              <a:solidFill>
                <a:schemeClr val="dk2"/>
              </a:solidFill>
            </a:endParaRPr>
          </a:p>
        </p:txBody>
      </p:sp>
      <p:sp>
        <p:nvSpPr>
          <p:cNvPr id="156" name="Google Shape;156;p27"/>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AND DISTRIBUTION (EITHER MONOTONIC OR NON-MONOTONIC)</a:t>
            </a:r>
            <a:endParaRPr/>
          </a:p>
        </p:txBody>
      </p:sp>
      <p:sp>
        <p:nvSpPr>
          <p:cNvPr id="157" name="Google Shape;157;p27"/>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CATEGORICAL VARIABLE</a:t>
            </a:r>
            <a:endParaRPr>
              <a:solidFill>
                <a:schemeClr val="dk2"/>
              </a:solidFill>
            </a:endParaRPr>
          </a:p>
        </p:txBody>
      </p:sp>
      <p:sp>
        <p:nvSpPr>
          <p:cNvPr id="158" name="Google Shape;158;p27"/>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AND CARDINALITY EVALUATE HOW MANY CATEGORIES ARE PRESENT. </a:t>
            </a:r>
            <a:endParaRPr/>
          </a:p>
        </p:txBody>
      </p:sp>
      <p:sp>
        <p:nvSpPr>
          <p:cNvPr id="159" name="Google Shape;159;p27"/>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RELATIONSHIP</a:t>
            </a:r>
            <a:endParaRPr>
              <a:solidFill>
                <a:schemeClr val="dk2"/>
              </a:solidFill>
            </a:endParaRPr>
          </a:p>
        </p:txBody>
      </p:sp>
      <p:sp>
        <p:nvSpPr>
          <p:cNvPr id="160" name="Google Shape;160;p27"/>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RARE LABELS - EXPLORE RELATIONSHIP BETWEEN VARIABLES AND HOUSE PRICE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5"/>
          <p:cNvSpPr txBox="1"/>
          <p:nvPr>
            <p:ph type="ctrTitle"/>
          </p:nvPr>
        </p:nvSpPr>
        <p:spPr>
          <a:xfrm flipH="1">
            <a:off x="2260200" y="2193800"/>
            <a:ext cx="56409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CATEGORICAL VARIABLES</a:t>
            </a:r>
            <a:endParaRPr/>
          </a:p>
        </p:txBody>
      </p:sp>
      <p:sp>
        <p:nvSpPr>
          <p:cNvPr id="392" name="Google Shape;392;p45"/>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393" name="Google Shape;393;p45"/>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LABELS: CARDINALITY</a:t>
            </a:r>
            <a:endParaRPr>
              <a:solidFill>
                <a:schemeClr val="dk2"/>
              </a:solidFill>
            </a:endParaRPr>
          </a:p>
        </p:txBody>
      </p:sp>
      <p:grpSp>
        <p:nvGrpSpPr>
          <p:cNvPr id="399" name="Google Shape;399;p46"/>
          <p:cNvGrpSpPr/>
          <p:nvPr/>
        </p:nvGrpSpPr>
        <p:grpSpPr>
          <a:xfrm>
            <a:off x="1148819" y="2713208"/>
            <a:ext cx="1873113" cy="1290901"/>
            <a:chOff x="720000" y="2341741"/>
            <a:chExt cx="2120585" cy="1442831"/>
          </a:xfrm>
        </p:grpSpPr>
        <p:sp>
          <p:nvSpPr>
            <p:cNvPr id="400" name="Google Shape;400;p46"/>
            <p:cNvSpPr/>
            <p:nvPr/>
          </p:nvSpPr>
          <p:spPr>
            <a:xfrm>
              <a:off x="720000" y="2898672"/>
              <a:ext cx="885900" cy="885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p46"/>
            <p:cNvCxnSpPr>
              <a:stCxn id="402" idx="3"/>
            </p:cNvCxnSpPr>
            <p:nvPr/>
          </p:nvCxnSpPr>
          <p:spPr>
            <a:xfrm flipH="1" rot="10800000">
              <a:off x="1599461" y="3361371"/>
              <a:ext cx="1239300" cy="78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46"/>
            <p:cNvCxnSpPr/>
            <p:nvPr/>
          </p:nvCxnSpPr>
          <p:spPr>
            <a:xfrm rot="10800000">
              <a:off x="2840585" y="2341741"/>
              <a:ext cx="0" cy="1023000"/>
            </a:xfrm>
            <a:prstGeom prst="straightConnector1">
              <a:avLst/>
            </a:prstGeom>
            <a:noFill/>
            <a:ln cap="flat" cmpd="sng" w="9525">
              <a:solidFill>
                <a:schemeClr val="dk2"/>
              </a:solidFill>
              <a:prstDash val="solid"/>
              <a:round/>
              <a:headEnd len="med" w="med" type="none"/>
              <a:tailEnd len="med" w="med" type="none"/>
            </a:ln>
          </p:spPr>
        </p:cxnSp>
      </p:grpSp>
      <p:grpSp>
        <p:nvGrpSpPr>
          <p:cNvPr id="404" name="Google Shape;404;p46"/>
          <p:cNvGrpSpPr/>
          <p:nvPr/>
        </p:nvGrpSpPr>
        <p:grpSpPr>
          <a:xfrm flipH="1" rot="10800000">
            <a:off x="2699668" y="2071564"/>
            <a:ext cx="1873113" cy="1304427"/>
            <a:chOff x="720000" y="2341741"/>
            <a:chExt cx="2120585" cy="1457949"/>
          </a:xfrm>
        </p:grpSpPr>
        <p:sp>
          <p:nvSpPr>
            <p:cNvPr id="405" name="Google Shape;405;p46"/>
            <p:cNvSpPr/>
            <p:nvPr/>
          </p:nvSpPr>
          <p:spPr>
            <a:xfrm>
              <a:off x="720000" y="2913790"/>
              <a:ext cx="885900" cy="885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46"/>
            <p:cNvCxnSpPr>
              <a:stCxn id="407" idx="3"/>
            </p:cNvCxnSpPr>
            <p:nvPr/>
          </p:nvCxnSpPr>
          <p:spPr>
            <a:xfrm>
              <a:off x="1618086" y="3348102"/>
              <a:ext cx="1221000" cy="135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46"/>
            <p:cNvCxnSpPr/>
            <p:nvPr/>
          </p:nvCxnSpPr>
          <p:spPr>
            <a:xfrm rot="10800000">
              <a:off x="2840585" y="2341741"/>
              <a:ext cx="0" cy="1023000"/>
            </a:xfrm>
            <a:prstGeom prst="straightConnector1">
              <a:avLst/>
            </a:prstGeom>
            <a:noFill/>
            <a:ln cap="flat" cmpd="sng" w="9525">
              <a:solidFill>
                <a:schemeClr val="dk2"/>
              </a:solidFill>
              <a:prstDash val="solid"/>
              <a:round/>
              <a:headEnd len="med" w="med" type="none"/>
              <a:tailEnd len="med" w="med" type="none"/>
            </a:ln>
          </p:spPr>
        </p:cxnSp>
      </p:grpSp>
      <p:grpSp>
        <p:nvGrpSpPr>
          <p:cNvPr id="409" name="Google Shape;409;p46"/>
          <p:cNvGrpSpPr/>
          <p:nvPr/>
        </p:nvGrpSpPr>
        <p:grpSpPr>
          <a:xfrm>
            <a:off x="4215083" y="2713208"/>
            <a:ext cx="1873113" cy="1290901"/>
            <a:chOff x="720000" y="2341741"/>
            <a:chExt cx="2120585" cy="1442831"/>
          </a:xfrm>
        </p:grpSpPr>
        <p:sp>
          <p:nvSpPr>
            <p:cNvPr id="410" name="Google Shape;410;p46"/>
            <p:cNvSpPr/>
            <p:nvPr/>
          </p:nvSpPr>
          <p:spPr>
            <a:xfrm>
              <a:off x="720000" y="2898672"/>
              <a:ext cx="885900" cy="885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 name="Google Shape;411;p46"/>
            <p:cNvCxnSpPr>
              <a:stCxn id="412" idx="3"/>
            </p:cNvCxnSpPr>
            <p:nvPr/>
          </p:nvCxnSpPr>
          <p:spPr>
            <a:xfrm flipH="1" rot="10800000">
              <a:off x="1604682" y="3361371"/>
              <a:ext cx="1234200" cy="780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46"/>
            <p:cNvCxnSpPr/>
            <p:nvPr/>
          </p:nvCxnSpPr>
          <p:spPr>
            <a:xfrm rot="10800000">
              <a:off x="2840585" y="2341741"/>
              <a:ext cx="0" cy="1023000"/>
            </a:xfrm>
            <a:prstGeom prst="straightConnector1">
              <a:avLst/>
            </a:prstGeom>
            <a:noFill/>
            <a:ln cap="flat" cmpd="sng" w="9525">
              <a:solidFill>
                <a:schemeClr val="dk2"/>
              </a:solidFill>
              <a:prstDash val="solid"/>
              <a:round/>
              <a:headEnd len="med" w="med" type="none"/>
              <a:tailEnd len="med" w="med" type="none"/>
            </a:ln>
          </p:spPr>
        </p:cxnSp>
      </p:grpSp>
      <p:grpSp>
        <p:nvGrpSpPr>
          <p:cNvPr id="414" name="Google Shape;414;p46"/>
          <p:cNvGrpSpPr/>
          <p:nvPr/>
        </p:nvGrpSpPr>
        <p:grpSpPr>
          <a:xfrm flipH="1" rot="10800000">
            <a:off x="5728088" y="2072559"/>
            <a:ext cx="1873113" cy="1304427"/>
            <a:chOff x="720000" y="2341741"/>
            <a:chExt cx="2120585" cy="1457949"/>
          </a:xfrm>
        </p:grpSpPr>
        <p:sp>
          <p:nvSpPr>
            <p:cNvPr id="415" name="Google Shape;415;p46"/>
            <p:cNvSpPr/>
            <p:nvPr/>
          </p:nvSpPr>
          <p:spPr>
            <a:xfrm>
              <a:off x="720000" y="2913790"/>
              <a:ext cx="885900" cy="885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46"/>
            <p:cNvCxnSpPr>
              <a:stCxn id="417" idx="3"/>
            </p:cNvCxnSpPr>
            <p:nvPr/>
          </p:nvCxnSpPr>
          <p:spPr>
            <a:xfrm>
              <a:off x="1597033" y="3341642"/>
              <a:ext cx="1241700" cy="198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46"/>
            <p:cNvCxnSpPr/>
            <p:nvPr/>
          </p:nvCxnSpPr>
          <p:spPr>
            <a:xfrm rot="10800000">
              <a:off x="2840585" y="2341741"/>
              <a:ext cx="0" cy="1023000"/>
            </a:xfrm>
            <a:prstGeom prst="straightConnector1">
              <a:avLst/>
            </a:prstGeom>
            <a:noFill/>
            <a:ln cap="flat" cmpd="sng" w="9525">
              <a:solidFill>
                <a:schemeClr val="dk2"/>
              </a:solidFill>
              <a:prstDash val="solid"/>
              <a:round/>
              <a:headEnd len="med" w="med" type="none"/>
              <a:tailEnd len="med" w="med" type="none"/>
            </a:ln>
          </p:spPr>
        </p:cxnSp>
      </p:grpSp>
      <p:sp>
        <p:nvSpPr>
          <p:cNvPr id="419" name="Google Shape;419;p46"/>
          <p:cNvSpPr/>
          <p:nvPr/>
        </p:nvSpPr>
        <p:spPr>
          <a:xfrm>
            <a:off x="7204906" y="3198311"/>
            <a:ext cx="788700" cy="7989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6"/>
          <p:cNvSpPr txBox="1"/>
          <p:nvPr/>
        </p:nvSpPr>
        <p:spPr>
          <a:xfrm>
            <a:off x="1136947"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25</a:t>
            </a:r>
            <a:endParaRPr b="1" sz="1200">
              <a:solidFill>
                <a:schemeClr val="lt1"/>
              </a:solidFill>
              <a:latin typeface="Exo 2"/>
              <a:ea typeface="Exo 2"/>
              <a:cs typeface="Exo 2"/>
              <a:sym typeface="Exo 2"/>
            </a:endParaRPr>
          </a:p>
        </p:txBody>
      </p:sp>
      <p:sp>
        <p:nvSpPr>
          <p:cNvPr id="420" name="Google Shape;420;p46"/>
          <p:cNvSpPr txBox="1"/>
          <p:nvPr/>
        </p:nvSpPr>
        <p:spPr>
          <a:xfrm>
            <a:off x="914800" y="4114825"/>
            <a:ext cx="13068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NEIGHBORHOOD</a:t>
            </a:r>
            <a:endParaRPr sz="1000">
              <a:solidFill>
                <a:schemeClr val="lt2"/>
              </a:solidFill>
              <a:latin typeface="Roboto Condensed Light"/>
              <a:ea typeface="Roboto Condensed Light"/>
              <a:cs typeface="Roboto Condensed Light"/>
              <a:sym typeface="Roboto Condensed Light"/>
            </a:endParaRPr>
          </a:p>
        </p:txBody>
      </p:sp>
      <p:sp>
        <p:nvSpPr>
          <p:cNvPr id="407" name="Google Shape;407;p46"/>
          <p:cNvSpPr txBox="1"/>
          <p:nvPr/>
        </p:nvSpPr>
        <p:spPr>
          <a:xfrm>
            <a:off x="2704247" y="22783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15/16</a:t>
            </a:r>
            <a:endParaRPr b="1" sz="1200">
              <a:solidFill>
                <a:schemeClr val="lt1"/>
              </a:solidFill>
              <a:latin typeface="Exo 2"/>
              <a:ea typeface="Exo 2"/>
              <a:cs typeface="Exo 2"/>
              <a:sym typeface="Exo 2"/>
            </a:endParaRPr>
          </a:p>
        </p:txBody>
      </p:sp>
      <p:sp>
        <p:nvSpPr>
          <p:cNvPr id="417" name="Google Shape;417;p46"/>
          <p:cNvSpPr txBox="1"/>
          <p:nvPr/>
        </p:nvSpPr>
        <p:spPr>
          <a:xfrm>
            <a:off x="5714071" y="22851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5/6</a:t>
            </a:r>
            <a:endParaRPr b="1" sz="1200">
              <a:solidFill>
                <a:schemeClr val="lt1"/>
              </a:solidFill>
              <a:latin typeface="Exo 2"/>
              <a:ea typeface="Exo 2"/>
              <a:cs typeface="Exo 2"/>
              <a:sym typeface="Exo 2"/>
            </a:endParaRPr>
          </a:p>
        </p:txBody>
      </p:sp>
      <p:sp>
        <p:nvSpPr>
          <p:cNvPr id="412" name="Google Shape;412;p46"/>
          <p:cNvSpPr txBox="1"/>
          <p:nvPr/>
        </p:nvSpPr>
        <p:spPr>
          <a:xfrm>
            <a:off x="4207822"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8/9</a:t>
            </a:r>
            <a:endParaRPr b="1" sz="1200">
              <a:solidFill>
                <a:schemeClr val="lt1"/>
              </a:solidFill>
              <a:latin typeface="Exo 2"/>
              <a:ea typeface="Exo 2"/>
              <a:cs typeface="Exo 2"/>
              <a:sym typeface="Exo 2"/>
            </a:endParaRPr>
          </a:p>
        </p:txBody>
      </p:sp>
      <p:sp>
        <p:nvSpPr>
          <p:cNvPr id="421" name="Google Shape;421;p46"/>
          <p:cNvSpPr txBox="1"/>
          <p:nvPr/>
        </p:nvSpPr>
        <p:spPr>
          <a:xfrm>
            <a:off x="7204897" y="3428305"/>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2/3</a:t>
            </a:r>
            <a:endParaRPr b="1" sz="1200">
              <a:solidFill>
                <a:schemeClr val="lt1"/>
              </a:solidFill>
              <a:latin typeface="Exo 2"/>
              <a:ea typeface="Exo 2"/>
              <a:cs typeface="Exo 2"/>
              <a:sym typeface="Exo 2"/>
            </a:endParaRPr>
          </a:p>
        </p:txBody>
      </p:sp>
      <p:sp>
        <p:nvSpPr>
          <p:cNvPr id="422" name="Google Shape;422;p46"/>
          <p:cNvSpPr txBox="1"/>
          <p:nvPr/>
        </p:nvSpPr>
        <p:spPr>
          <a:xfrm>
            <a:off x="3985676"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CONDITION 1</a:t>
            </a:r>
            <a:r>
              <a:rPr lang="en" sz="1000">
                <a:solidFill>
                  <a:schemeClr val="lt2"/>
                </a:solidFill>
                <a:latin typeface="Roboto Condensed Light"/>
                <a:ea typeface="Roboto Condensed Light"/>
                <a:cs typeface="Roboto Condensed Light"/>
                <a:sym typeface="Roboto Condensed Light"/>
              </a:rPr>
              <a:t>/2, HOUSE_STYLE, ROOF_MATL, SALE_TYPE </a:t>
            </a:r>
            <a:endParaRPr sz="1000">
              <a:solidFill>
                <a:schemeClr val="lt2"/>
              </a:solidFill>
              <a:latin typeface="Roboto Condensed Light"/>
              <a:ea typeface="Roboto Condensed Light"/>
              <a:cs typeface="Roboto Condensed Light"/>
              <a:sym typeface="Roboto Condensed Light"/>
            </a:endParaRPr>
          </a:p>
        </p:txBody>
      </p:sp>
      <p:sp>
        <p:nvSpPr>
          <p:cNvPr id="423" name="Google Shape;423;p46"/>
          <p:cNvSpPr txBox="1"/>
          <p:nvPr/>
        </p:nvSpPr>
        <p:spPr>
          <a:xfrm>
            <a:off x="698275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STREET, ALLEY, UTILITIES, </a:t>
            </a:r>
            <a:r>
              <a:rPr lang="en" sz="1000">
                <a:solidFill>
                  <a:schemeClr val="lt2"/>
                </a:solidFill>
                <a:latin typeface="Roboto Condensed Light"/>
                <a:ea typeface="Roboto Condensed Light"/>
                <a:cs typeface="Roboto Condensed Light"/>
                <a:sym typeface="Roboto Condensed Light"/>
              </a:rPr>
              <a:t>LAND SLOPE</a:t>
            </a:r>
            <a:r>
              <a:rPr lang="en" sz="1000">
                <a:solidFill>
                  <a:schemeClr val="lt2"/>
                </a:solidFill>
                <a:latin typeface="Roboto Condensed Light"/>
                <a:ea typeface="Roboto Condensed Light"/>
                <a:cs typeface="Roboto Condensed Light"/>
                <a:sym typeface="Roboto Condensed Light"/>
              </a:rPr>
              <a:t>, GARAGE_FINISH</a:t>
            </a:r>
            <a:endParaRPr sz="1000">
              <a:solidFill>
                <a:schemeClr val="lt2"/>
              </a:solidFill>
              <a:latin typeface="Roboto Condensed Light"/>
              <a:ea typeface="Roboto Condensed Light"/>
              <a:cs typeface="Roboto Condensed Light"/>
              <a:sym typeface="Roboto Condensed Light"/>
            </a:endParaRPr>
          </a:p>
        </p:txBody>
      </p:sp>
      <p:sp>
        <p:nvSpPr>
          <p:cNvPr id="424" name="Google Shape;424;p46"/>
          <p:cNvSpPr txBox="1"/>
          <p:nvPr/>
        </p:nvSpPr>
        <p:spPr>
          <a:xfrm>
            <a:off x="5491921" y="1299487"/>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MSZONING, </a:t>
            </a:r>
            <a:r>
              <a:rPr lang="en" sz="1000">
                <a:solidFill>
                  <a:schemeClr val="lt2"/>
                </a:solidFill>
                <a:latin typeface="Roboto Condensed Light"/>
                <a:ea typeface="Roboto Condensed Light"/>
                <a:cs typeface="Roboto Condensed Light"/>
                <a:sym typeface="Roboto Condensed Light"/>
              </a:rPr>
              <a:t>LOT CONFIG</a:t>
            </a:r>
            <a:r>
              <a:rPr lang="en" sz="1000">
                <a:solidFill>
                  <a:schemeClr val="lt2"/>
                </a:solidFill>
                <a:latin typeface="Roboto Condensed Light"/>
                <a:ea typeface="Roboto Condensed Light"/>
                <a:cs typeface="Roboto Condensed Light"/>
                <a:sym typeface="Roboto Condensed Light"/>
              </a:rPr>
              <a:t>, BLDG_TYPE,</a:t>
            </a:r>
            <a:endParaRPr sz="1000">
              <a:solidFill>
                <a:schemeClr val="lt2"/>
              </a:solidFill>
              <a:latin typeface="Roboto Condensed Light"/>
              <a:ea typeface="Roboto Condensed Light"/>
              <a:cs typeface="Roboto Condensed Light"/>
              <a:sym typeface="Roboto Condensed Light"/>
            </a:endParaRPr>
          </a:p>
          <a:p>
            <a:pPr indent="0" lvl="0" marL="0" rtl="0" algn="ct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ROOF_STYLE, ETC. </a:t>
            </a:r>
            <a:endParaRPr sz="1000">
              <a:solidFill>
                <a:schemeClr val="lt2"/>
              </a:solidFill>
              <a:latin typeface="Roboto Condensed Light"/>
              <a:ea typeface="Roboto Condensed Light"/>
              <a:cs typeface="Roboto Condensed Light"/>
              <a:sym typeface="Roboto Condensed Light"/>
            </a:endParaRPr>
          </a:p>
        </p:txBody>
      </p:sp>
      <p:sp>
        <p:nvSpPr>
          <p:cNvPr id="425" name="Google Shape;425;p46"/>
          <p:cNvSpPr txBox="1"/>
          <p:nvPr/>
        </p:nvSpPr>
        <p:spPr>
          <a:xfrm>
            <a:off x="2373050" y="1541550"/>
            <a:ext cx="14511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EXTERIOR 1ST</a:t>
            </a:r>
            <a:endParaRPr sz="1000">
              <a:solidFill>
                <a:schemeClr val="lt2"/>
              </a:solidFill>
              <a:latin typeface="Roboto Condensed Light"/>
              <a:ea typeface="Roboto Condensed Light"/>
              <a:cs typeface="Roboto Condensed Light"/>
              <a:sym typeface="Roboto Condensed Light"/>
            </a:endParaRPr>
          </a:p>
          <a:p>
            <a:pPr indent="0" lvl="0" marL="0" rtl="0" algn="ct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EXTERIOR 2ND</a:t>
            </a:r>
            <a:endParaRPr sz="1000">
              <a:solidFill>
                <a:schemeClr val="lt2"/>
              </a:solidFill>
              <a:latin typeface="Roboto Condensed Light"/>
              <a:ea typeface="Roboto Condensed Light"/>
              <a:cs typeface="Roboto Condensed Light"/>
              <a:sym typeface="Roboto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type="ctrTitle"/>
          </p:nvPr>
        </p:nvSpPr>
        <p:spPr>
          <a:xfrm flipH="1">
            <a:off x="1698072" y="24291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POTENTIAL RELATIONSHIP</a:t>
            </a:r>
            <a:endParaRPr/>
          </a:p>
        </p:txBody>
      </p:sp>
      <p:sp>
        <p:nvSpPr>
          <p:cNvPr id="431" name="Google Shape;431;p47"/>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432" name="Google Shape;432;p47"/>
          <p:cNvCxnSpPr/>
          <p:nvPr/>
        </p:nvCxnSpPr>
        <p:spPr>
          <a:xfrm>
            <a:off x="7015900"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RARE LABELS</a:t>
            </a:r>
            <a:endParaRPr>
              <a:solidFill>
                <a:schemeClr val="dk2"/>
              </a:solidFill>
            </a:endParaRPr>
          </a:p>
        </p:txBody>
      </p:sp>
      <p:pic>
        <p:nvPicPr>
          <p:cNvPr id="438" name="Google Shape;438;p48"/>
          <p:cNvPicPr preferRelativeResize="0"/>
          <p:nvPr/>
        </p:nvPicPr>
        <p:blipFill>
          <a:blip r:embed="rId3">
            <a:alphaModFix/>
          </a:blip>
          <a:stretch>
            <a:fillRect/>
          </a:stretch>
        </p:blipFill>
        <p:spPr>
          <a:xfrm>
            <a:off x="2065813" y="1299050"/>
            <a:ext cx="5191125" cy="2228850"/>
          </a:xfrm>
          <a:prstGeom prst="rect">
            <a:avLst/>
          </a:prstGeom>
          <a:noFill/>
          <a:ln>
            <a:noFill/>
          </a:ln>
        </p:spPr>
      </p:pic>
      <p:sp>
        <p:nvSpPr>
          <p:cNvPr id="439" name="Google Shape;439;p48"/>
          <p:cNvSpPr/>
          <p:nvPr/>
        </p:nvSpPr>
        <p:spPr>
          <a:xfrm>
            <a:off x="1859750" y="1729225"/>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48"/>
          <p:cNvCxnSpPr>
            <a:stCxn id="439" idx="2"/>
          </p:cNvCxnSpPr>
          <p:nvPr/>
        </p:nvCxnSpPr>
        <p:spPr>
          <a:xfrm rot="10800000">
            <a:off x="149450" y="1960825"/>
            <a:ext cx="1710300" cy="0"/>
          </a:xfrm>
          <a:prstGeom prst="straightConnector1">
            <a:avLst/>
          </a:prstGeom>
          <a:noFill/>
          <a:ln cap="flat" cmpd="sng" w="9525">
            <a:solidFill>
              <a:schemeClr val="dk2"/>
            </a:solidFill>
            <a:prstDash val="solid"/>
            <a:round/>
            <a:headEnd len="med" w="med" type="none"/>
            <a:tailEnd len="med" w="med" type="none"/>
          </a:ln>
        </p:spPr>
      </p:cxnSp>
      <p:sp>
        <p:nvSpPr>
          <p:cNvPr id="441" name="Google Shape;441;p48"/>
          <p:cNvSpPr txBox="1"/>
          <p:nvPr/>
        </p:nvSpPr>
        <p:spPr>
          <a:xfrm>
            <a:off x="322529" y="1596138"/>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dk2"/>
                </a:solidFill>
                <a:latin typeface="Exo 2"/>
                <a:ea typeface="Exo 2"/>
                <a:cs typeface="Exo 2"/>
                <a:sym typeface="Exo 2"/>
              </a:rPr>
              <a:t>TMP</a:t>
            </a:r>
            <a:endParaRPr b="1">
              <a:solidFill>
                <a:schemeClr val="dk2"/>
              </a:solidFill>
              <a:latin typeface="Exo 2"/>
              <a:ea typeface="Exo 2"/>
              <a:cs typeface="Exo 2"/>
              <a:sym typeface="Exo 2"/>
            </a:endParaRPr>
          </a:p>
        </p:txBody>
      </p:sp>
      <p:sp>
        <p:nvSpPr>
          <p:cNvPr id="442" name="Google Shape;442;p48"/>
          <p:cNvSpPr txBox="1"/>
          <p:nvPr/>
        </p:nvSpPr>
        <p:spPr>
          <a:xfrm>
            <a:off x="149449" y="1984063"/>
            <a:ext cx="16683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    determine the % of observations per category</a:t>
            </a:r>
            <a:endParaRPr sz="1000">
              <a:solidFill>
                <a:schemeClr val="lt2"/>
              </a:solidFill>
              <a:latin typeface="Roboto Condensed Light"/>
              <a:ea typeface="Roboto Condensed Light"/>
              <a:cs typeface="Roboto Condensed Light"/>
              <a:sym typeface="Roboto Condensed Light"/>
            </a:endParaRPr>
          </a:p>
        </p:txBody>
      </p:sp>
      <p:grpSp>
        <p:nvGrpSpPr>
          <p:cNvPr id="443" name="Google Shape;443;p48"/>
          <p:cNvGrpSpPr/>
          <p:nvPr/>
        </p:nvGrpSpPr>
        <p:grpSpPr>
          <a:xfrm>
            <a:off x="1965895" y="1827399"/>
            <a:ext cx="269762" cy="266855"/>
            <a:chOff x="581525" y="3254850"/>
            <a:chExt cx="297750" cy="294575"/>
          </a:xfrm>
        </p:grpSpPr>
        <p:sp>
          <p:nvSpPr>
            <p:cNvPr id="444" name="Google Shape;444;p4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48"/>
          <p:cNvSpPr/>
          <p:nvPr/>
        </p:nvSpPr>
        <p:spPr>
          <a:xfrm>
            <a:off x="5770200" y="226878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48"/>
          <p:cNvCxnSpPr>
            <a:endCxn id="447" idx="0"/>
          </p:cNvCxnSpPr>
          <p:nvPr/>
        </p:nvCxnSpPr>
        <p:spPr>
          <a:xfrm rot="10800000">
            <a:off x="6252300" y="2500382"/>
            <a:ext cx="2891700" cy="0"/>
          </a:xfrm>
          <a:prstGeom prst="straightConnector1">
            <a:avLst/>
          </a:prstGeom>
          <a:noFill/>
          <a:ln cap="flat" cmpd="sng" w="9525">
            <a:solidFill>
              <a:schemeClr val="dk2"/>
            </a:solidFill>
            <a:prstDash val="solid"/>
            <a:round/>
            <a:headEnd len="med" w="med" type="none"/>
            <a:tailEnd len="med" w="med" type="none"/>
          </a:ln>
        </p:spPr>
      </p:cxnSp>
      <p:sp>
        <p:nvSpPr>
          <p:cNvPr id="449" name="Google Shape;449;p48"/>
          <p:cNvSpPr txBox="1"/>
          <p:nvPr/>
        </p:nvSpPr>
        <p:spPr>
          <a:xfrm>
            <a:off x="7832179" y="2138675"/>
            <a:ext cx="1101900" cy="3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2"/>
                </a:solidFill>
                <a:latin typeface="Exo 2"/>
                <a:ea typeface="Exo 2"/>
                <a:cs typeface="Exo 2"/>
                <a:sym typeface="Exo 2"/>
              </a:rPr>
              <a:t>RETURN</a:t>
            </a:r>
            <a:endParaRPr b="1" sz="1000">
              <a:solidFill>
                <a:schemeClr val="dk2"/>
              </a:solidFill>
              <a:latin typeface="Exo 2"/>
              <a:ea typeface="Exo 2"/>
              <a:cs typeface="Exo 2"/>
              <a:sym typeface="Exo 2"/>
            </a:endParaRPr>
          </a:p>
        </p:txBody>
      </p:sp>
      <p:sp>
        <p:nvSpPr>
          <p:cNvPr id="450" name="Google Shape;450;p48"/>
          <p:cNvSpPr txBox="1"/>
          <p:nvPr/>
        </p:nvSpPr>
        <p:spPr>
          <a:xfrm>
            <a:off x="7327075" y="2503775"/>
            <a:ext cx="18852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return categories that are rare</a:t>
            </a:r>
            <a:endParaRPr sz="1000">
              <a:solidFill>
                <a:schemeClr val="lt2"/>
              </a:solidFill>
              <a:latin typeface="Roboto Condensed Light"/>
              <a:ea typeface="Roboto Condensed Light"/>
              <a:cs typeface="Roboto Condensed Light"/>
              <a:sym typeface="Roboto Condensed Light"/>
            </a:endParaRPr>
          </a:p>
        </p:txBody>
      </p:sp>
      <p:grpSp>
        <p:nvGrpSpPr>
          <p:cNvPr id="451" name="Google Shape;451;p48"/>
          <p:cNvGrpSpPr/>
          <p:nvPr/>
        </p:nvGrpSpPr>
        <p:grpSpPr>
          <a:xfrm>
            <a:off x="5893134" y="2366817"/>
            <a:ext cx="236217" cy="267150"/>
            <a:chOff x="2786075" y="3591800"/>
            <a:chExt cx="260725" cy="294900"/>
          </a:xfrm>
        </p:grpSpPr>
        <p:sp>
          <p:nvSpPr>
            <p:cNvPr id="452" name="Google Shape;452;p4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48"/>
          <p:cNvSpPr/>
          <p:nvPr/>
        </p:nvSpPr>
        <p:spPr>
          <a:xfrm>
            <a:off x="4704950" y="372233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 name="Google Shape;458;p48"/>
          <p:cNvCxnSpPr>
            <a:stCxn id="457" idx="2"/>
          </p:cNvCxnSpPr>
          <p:nvPr/>
        </p:nvCxnSpPr>
        <p:spPr>
          <a:xfrm rot="10800000">
            <a:off x="2041850" y="3953932"/>
            <a:ext cx="2663100" cy="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8"/>
          <p:cNvSpPr txBox="1"/>
          <p:nvPr/>
        </p:nvSpPr>
        <p:spPr>
          <a:xfrm>
            <a:off x="2146504" y="3591126"/>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dk2"/>
                </a:solidFill>
                <a:latin typeface="Exo 2"/>
                <a:ea typeface="Exo 2"/>
                <a:cs typeface="Exo 2"/>
                <a:sym typeface="Exo 2"/>
              </a:rPr>
              <a:t>PRINT</a:t>
            </a:r>
            <a:endParaRPr b="1" sz="1000">
              <a:solidFill>
                <a:schemeClr val="dk2"/>
              </a:solidFill>
              <a:latin typeface="Exo 2"/>
              <a:ea typeface="Exo 2"/>
              <a:cs typeface="Exo 2"/>
              <a:sym typeface="Exo 2"/>
            </a:endParaRPr>
          </a:p>
        </p:txBody>
      </p:sp>
      <p:sp>
        <p:nvSpPr>
          <p:cNvPr id="460" name="Google Shape;460;p48"/>
          <p:cNvSpPr txBox="1"/>
          <p:nvPr/>
        </p:nvSpPr>
        <p:spPr>
          <a:xfrm>
            <a:off x="2015400" y="3987125"/>
            <a:ext cx="25716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print categories that are present in less than</a:t>
            </a:r>
            <a:endParaRPr sz="1000">
              <a:solidFill>
                <a:schemeClr val="lt2"/>
              </a:solidFill>
              <a:latin typeface="Roboto Condensed Light"/>
              <a:ea typeface="Roboto Condensed Light"/>
              <a:cs typeface="Roboto Condensed Light"/>
              <a:sym typeface="Roboto Condensed Light"/>
            </a:endParaRPr>
          </a:p>
          <a:p>
            <a:pPr indent="0" lvl="0" marL="0" rtl="0" algn="r">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1 % of the observations</a:t>
            </a:r>
            <a:endParaRPr sz="1000">
              <a:solidFill>
                <a:schemeClr val="lt2"/>
              </a:solidFill>
              <a:latin typeface="Roboto Condensed Light"/>
              <a:ea typeface="Roboto Condensed Light"/>
              <a:cs typeface="Roboto Condensed Light"/>
              <a:sym typeface="Roboto Condensed Light"/>
            </a:endParaRPr>
          </a:p>
          <a:p>
            <a:pPr indent="0" lvl="0" marL="0" rtl="0" algn="r">
              <a:lnSpc>
                <a:spcPct val="100000"/>
              </a:lnSpc>
              <a:spcBef>
                <a:spcPts val="0"/>
              </a:spcBef>
              <a:spcAft>
                <a:spcPts val="0"/>
              </a:spcAft>
              <a:buNone/>
            </a:pPr>
            <a:r>
              <a:t/>
            </a:r>
            <a:endParaRPr sz="1000">
              <a:solidFill>
                <a:schemeClr val="lt2"/>
              </a:solidFill>
              <a:latin typeface="Roboto Condensed Light"/>
              <a:ea typeface="Roboto Condensed Light"/>
              <a:cs typeface="Roboto Condensed Light"/>
              <a:sym typeface="Roboto Condensed Light"/>
            </a:endParaRPr>
          </a:p>
        </p:txBody>
      </p:sp>
      <p:grpSp>
        <p:nvGrpSpPr>
          <p:cNvPr id="461" name="Google Shape;461;p48"/>
          <p:cNvGrpSpPr/>
          <p:nvPr/>
        </p:nvGrpSpPr>
        <p:grpSpPr>
          <a:xfrm>
            <a:off x="4807119" y="3825956"/>
            <a:ext cx="271188" cy="269392"/>
            <a:chOff x="580725" y="3617925"/>
            <a:chExt cx="299325" cy="297375"/>
          </a:xfrm>
        </p:grpSpPr>
        <p:sp>
          <p:nvSpPr>
            <p:cNvPr id="462" name="Google Shape;462;p4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49"/>
          <p:cNvPicPr preferRelativeResize="0"/>
          <p:nvPr/>
        </p:nvPicPr>
        <p:blipFill rotWithShape="1">
          <a:blip r:embed="rId3">
            <a:alphaModFix/>
          </a:blip>
          <a:srcRect b="42941" l="19063" r="19063" t="0"/>
          <a:stretch/>
        </p:blipFill>
        <p:spPr>
          <a:xfrm>
            <a:off x="746200" y="2897575"/>
            <a:ext cx="1255200" cy="1710000"/>
          </a:xfrm>
          <a:prstGeom prst="snip2DiagRect">
            <a:avLst>
              <a:gd fmla="val 0" name="adj1"/>
              <a:gd fmla="val 16667" name="adj2"/>
            </a:avLst>
          </a:prstGeom>
          <a:noFill/>
          <a:ln>
            <a:noFill/>
          </a:ln>
        </p:spPr>
      </p:pic>
      <p:pic>
        <p:nvPicPr>
          <p:cNvPr id="472" name="Google Shape;472;p49"/>
          <p:cNvPicPr preferRelativeResize="0"/>
          <p:nvPr/>
        </p:nvPicPr>
        <p:blipFill rotWithShape="1">
          <a:blip r:embed="rId4">
            <a:alphaModFix/>
          </a:blip>
          <a:srcRect b="44453" l="26195" r="20442" t="7017"/>
          <a:stretch/>
        </p:blipFill>
        <p:spPr>
          <a:xfrm>
            <a:off x="7142600" y="977800"/>
            <a:ext cx="1255200" cy="1710000"/>
          </a:xfrm>
          <a:prstGeom prst="snip2DiagRect">
            <a:avLst>
              <a:gd fmla="val 0" name="adj1"/>
              <a:gd fmla="val 16667" name="adj2"/>
            </a:avLst>
          </a:prstGeom>
          <a:noFill/>
          <a:ln>
            <a:noFill/>
          </a:ln>
        </p:spPr>
      </p:pic>
      <p:pic>
        <p:nvPicPr>
          <p:cNvPr id="473" name="Google Shape;473;p49"/>
          <p:cNvPicPr preferRelativeResize="0"/>
          <p:nvPr/>
        </p:nvPicPr>
        <p:blipFill rotWithShape="1">
          <a:blip r:embed="rId5">
            <a:alphaModFix/>
          </a:blip>
          <a:srcRect b="40134" l="35153" r="27877" t="0"/>
          <a:stretch/>
        </p:blipFill>
        <p:spPr>
          <a:xfrm>
            <a:off x="746200" y="977800"/>
            <a:ext cx="1255200" cy="1710000"/>
          </a:xfrm>
          <a:prstGeom prst="snip2DiagRect">
            <a:avLst>
              <a:gd fmla="val 0" name="adj1"/>
              <a:gd fmla="val 16667" name="adj2"/>
            </a:avLst>
          </a:prstGeom>
          <a:noFill/>
          <a:ln>
            <a:noFill/>
          </a:ln>
        </p:spPr>
      </p:pic>
      <p:sp>
        <p:nvSpPr>
          <p:cNvPr id="474" name="Google Shape;474;p49"/>
          <p:cNvSpPr txBox="1"/>
          <p:nvPr>
            <p:ph type="ctrTitle"/>
          </p:nvPr>
        </p:nvSpPr>
        <p:spPr>
          <a:xfrm>
            <a:off x="2558775" y="352850"/>
            <a:ext cx="40317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RARE </a:t>
            </a:r>
            <a:r>
              <a:rPr lang="en"/>
              <a:t>VARIABLES</a:t>
            </a:r>
            <a:endParaRPr/>
          </a:p>
        </p:txBody>
      </p:sp>
      <p:sp>
        <p:nvSpPr>
          <p:cNvPr id="475" name="Google Shape;475;p49"/>
          <p:cNvSpPr txBox="1"/>
          <p:nvPr>
            <p:ph idx="2" type="ctrTitle"/>
          </p:nvPr>
        </p:nvSpPr>
        <p:spPr>
          <a:xfrm>
            <a:off x="3265801" y="1299050"/>
            <a:ext cx="103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NEIGHBORHOOD</a:t>
            </a:r>
            <a:endParaRPr/>
          </a:p>
        </p:txBody>
      </p:sp>
      <p:sp>
        <p:nvSpPr>
          <p:cNvPr id="476" name="Google Shape;476;p49"/>
          <p:cNvSpPr txBox="1"/>
          <p:nvPr>
            <p:ph idx="1" type="subTitle"/>
          </p:nvPr>
        </p:nvSpPr>
        <p:spPr>
          <a:xfrm>
            <a:off x="3265801" y="1593299"/>
            <a:ext cx="9816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000"/>
              <a:t>P</a:t>
            </a:r>
            <a:r>
              <a:rPr lang="en" sz="1000"/>
              <a:t>hysical location within Ames city limits</a:t>
            </a:r>
            <a:endParaRPr/>
          </a:p>
        </p:txBody>
      </p:sp>
      <p:sp>
        <p:nvSpPr>
          <p:cNvPr id="477" name="Google Shape;477;p49"/>
          <p:cNvSpPr txBox="1"/>
          <p:nvPr>
            <p:ph idx="3" type="ctrTitle"/>
          </p:nvPr>
        </p:nvSpPr>
        <p:spPr>
          <a:xfrm>
            <a:off x="3265800" y="3217575"/>
            <a:ext cx="12900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CONDITION 1</a:t>
            </a:r>
            <a:endParaRPr/>
          </a:p>
        </p:txBody>
      </p:sp>
      <p:sp>
        <p:nvSpPr>
          <p:cNvPr id="478" name="Google Shape;478;p49"/>
          <p:cNvSpPr txBox="1"/>
          <p:nvPr>
            <p:ph idx="4" type="subTitle"/>
          </p:nvPr>
        </p:nvSpPr>
        <p:spPr>
          <a:xfrm>
            <a:off x="3265801" y="3511825"/>
            <a:ext cx="9816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Proximity to main road or railroad (if a second is present)</a:t>
            </a:r>
            <a:endParaRPr/>
          </a:p>
        </p:txBody>
      </p:sp>
      <p:sp>
        <p:nvSpPr>
          <p:cNvPr id="479" name="Google Shape;479;p49"/>
          <p:cNvSpPr txBox="1"/>
          <p:nvPr>
            <p:ph idx="5" type="ctrTitle"/>
          </p:nvPr>
        </p:nvSpPr>
        <p:spPr>
          <a:xfrm>
            <a:off x="4763150" y="1299050"/>
            <a:ext cx="11928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EXTERIOR 1</a:t>
            </a:r>
            <a:endParaRPr/>
          </a:p>
        </p:txBody>
      </p:sp>
      <p:sp>
        <p:nvSpPr>
          <p:cNvPr id="480" name="Google Shape;480;p49"/>
          <p:cNvSpPr txBox="1"/>
          <p:nvPr>
            <p:ph idx="6" type="subTitle"/>
          </p:nvPr>
        </p:nvSpPr>
        <p:spPr>
          <a:xfrm>
            <a:off x="4852903" y="1593299"/>
            <a:ext cx="10305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000"/>
              <a:t>E</a:t>
            </a:r>
            <a:r>
              <a:rPr lang="en" sz="1000"/>
              <a:t>xterior covering on the house (more than one)</a:t>
            </a:r>
            <a:endParaRPr/>
          </a:p>
        </p:txBody>
      </p:sp>
      <p:sp>
        <p:nvSpPr>
          <p:cNvPr id="481" name="Google Shape;481;p49"/>
          <p:cNvSpPr txBox="1"/>
          <p:nvPr>
            <p:ph idx="7" type="ctrTitle"/>
          </p:nvPr>
        </p:nvSpPr>
        <p:spPr>
          <a:xfrm>
            <a:off x="4690600" y="3217575"/>
            <a:ext cx="11928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MS_ZONING</a:t>
            </a:r>
            <a:endParaRPr/>
          </a:p>
        </p:txBody>
      </p:sp>
      <p:sp>
        <p:nvSpPr>
          <p:cNvPr id="482" name="Google Shape;482;p49"/>
          <p:cNvSpPr txBox="1"/>
          <p:nvPr>
            <p:ph idx="8" type="subTitle"/>
          </p:nvPr>
        </p:nvSpPr>
        <p:spPr>
          <a:xfrm>
            <a:off x="4852903" y="3511825"/>
            <a:ext cx="10305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a:t>
            </a:r>
            <a:r>
              <a:rPr lang="en"/>
              <a:t>eneral zoning classification</a:t>
            </a:r>
            <a:endParaRPr/>
          </a:p>
        </p:txBody>
      </p:sp>
      <p:pic>
        <p:nvPicPr>
          <p:cNvPr id="483" name="Google Shape;483;p49"/>
          <p:cNvPicPr preferRelativeResize="0"/>
          <p:nvPr/>
        </p:nvPicPr>
        <p:blipFill rotWithShape="1">
          <a:blip r:embed="rId6">
            <a:alphaModFix/>
          </a:blip>
          <a:srcRect b="5475" l="0" r="0" t="5484"/>
          <a:stretch/>
        </p:blipFill>
        <p:spPr>
          <a:xfrm>
            <a:off x="501375" y="2897575"/>
            <a:ext cx="2697000" cy="1710000"/>
          </a:xfrm>
          <a:prstGeom prst="snip2DiagRect">
            <a:avLst>
              <a:gd fmla="val 0" name="adj1"/>
              <a:gd fmla="val 16667" name="adj2"/>
            </a:avLst>
          </a:prstGeom>
          <a:noFill/>
          <a:ln>
            <a:noFill/>
          </a:ln>
        </p:spPr>
      </p:pic>
      <p:pic>
        <p:nvPicPr>
          <p:cNvPr id="484" name="Google Shape;484;p49"/>
          <p:cNvPicPr preferRelativeResize="0"/>
          <p:nvPr/>
        </p:nvPicPr>
        <p:blipFill rotWithShape="1">
          <a:blip r:embed="rId7">
            <a:alphaModFix/>
          </a:blip>
          <a:srcRect b="8004" l="0" r="0" t="8004"/>
          <a:stretch/>
        </p:blipFill>
        <p:spPr>
          <a:xfrm>
            <a:off x="6016600" y="977800"/>
            <a:ext cx="2697000" cy="1710000"/>
          </a:xfrm>
          <a:prstGeom prst="snip2DiagRect">
            <a:avLst>
              <a:gd fmla="val 0" name="adj1"/>
              <a:gd fmla="val 16667" name="adj2"/>
            </a:avLst>
          </a:prstGeom>
          <a:noFill/>
          <a:ln>
            <a:noFill/>
          </a:ln>
        </p:spPr>
      </p:pic>
      <p:pic>
        <p:nvPicPr>
          <p:cNvPr id="485" name="Google Shape;485;p49"/>
          <p:cNvPicPr preferRelativeResize="0"/>
          <p:nvPr/>
        </p:nvPicPr>
        <p:blipFill rotWithShape="1">
          <a:blip r:embed="rId8">
            <a:alphaModFix/>
          </a:blip>
          <a:srcRect b="7096" l="0" r="0" t="7096"/>
          <a:stretch/>
        </p:blipFill>
        <p:spPr>
          <a:xfrm>
            <a:off x="501375" y="977800"/>
            <a:ext cx="2697000" cy="1710000"/>
          </a:xfrm>
          <a:prstGeom prst="snip2DiagRect">
            <a:avLst>
              <a:gd fmla="val 0" name="adj1"/>
              <a:gd fmla="val 16667" name="adj2"/>
            </a:avLst>
          </a:prstGeom>
          <a:noFill/>
          <a:ln>
            <a:noFill/>
          </a:ln>
        </p:spPr>
      </p:pic>
      <p:pic>
        <p:nvPicPr>
          <p:cNvPr id="486" name="Google Shape;486;p49"/>
          <p:cNvPicPr preferRelativeResize="0"/>
          <p:nvPr/>
        </p:nvPicPr>
        <p:blipFill rotWithShape="1">
          <a:blip r:embed="rId9">
            <a:alphaModFix/>
          </a:blip>
          <a:srcRect b="5892" l="0" r="0" t="5892"/>
          <a:stretch/>
        </p:blipFill>
        <p:spPr>
          <a:xfrm>
            <a:off x="5955950" y="3158425"/>
            <a:ext cx="2697000" cy="1710000"/>
          </a:xfrm>
          <a:prstGeom prst="snip2DiagRect">
            <a:avLst>
              <a:gd fmla="val 0" name="adj1"/>
              <a:gd fmla="val 16667" name="adj2"/>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0"/>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2"/>
                </a:solidFill>
              </a:rPr>
              <a:t>Does anyone have any questions?</a:t>
            </a:r>
            <a:endParaRPr>
              <a:solidFill>
                <a:schemeClr val="lt2"/>
              </a:solidFill>
            </a:endParaRPr>
          </a:p>
          <a:p>
            <a:pPr indent="0" lvl="0" marL="0" rtl="0" algn="ctr">
              <a:spcBef>
                <a:spcPts val="0"/>
              </a:spcBef>
              <a:spcAft>
                <a:spcPts val="0"/>
              </a:spcAft>
              <a:buClr>
                <a:schemeClr val="dk1"/>
              </a:buClr>
              <a:buSzPts val="1100"/>
              <a:buFont typeface="Arial"/>
              <a:buNone/>
            </a:pPr>
            <a:r>
              <a:t/>
            </a:r>
            <a:endParaRPr>
              <a:solidFill>
                <a:schemeClr val="lt2"/>
              </a:solidFill>
            </a:endParaRPr>
          </a:p>
          <a:p>
            <a:pPr indent="0" lvl="0" marL="0" rtl="0" algn="ctr">
              <a:spcBef>
                <a:spcPts val="0"/>
              </a:spcBef>
              <a:spcAft>
                <a:spcPts val="0"/>
              </a:spcAft>
              <a:buClr>
                <a:schemeClr val="dk1"/>
              </a:buClr>
              <a:buSzPts val="1100"/>
              <a:buFont typeface="Arial"/>
              <a:buNone/>
            </a:pPr>
            <a:r>
              <a:rPr lang="en" u="sng">
                <a:solidFill>
                  <a:schemeClr val="hlink"/>
                </a:solidFill>
                <a:hlinkClick r:id="rId3"/>
              </a:rPr>
              <a:t>Jchow2@scu.com</a:t>
            </a:r>
            <a:endParaRPr>
              <a:solidFill>
                <a:schemeClr val="lt2"/>
              </a:solidFill>
            </a:endParaRPr>
          </a:p>
          <a:p>
            <a:pPr indent="0" lvl="0" marL="0" rtl="0" algn="ctr">
              <a:spcBef>
                <a:spcPts val="0"/>
              </a:spcBef>
              <a:spcAft>
                <a:spcPts val="0"/>
              </a:spcAft>
              <a:buClr>
                <a:schemeClr val="dk1"/>
              </a:buClr>
              <a:buSzPts val="1100"/>
              <a:buFont typeface="Arial"/>
              <a:buNone/>
            </a:pPr>
            <a:r>
              <a:rPr lang="en" u="sng">
                <a:solidFill>
                  <a:schemeClr val="hlink"/>
                </a:solidFill>
                <a:hlinkClick r:id="rId4"/>
              </a:rPr>
              <a:t>katherine.tately@gmail.com</a:t>
            </a:r>
            <a:endParaRPr/>
          </a:p>
          <a:p>
            <a:pPr indent="0" lvl="0" marL="0" rtl="0" algn="ctr">
              <a:spcBef>
                <a:spcPts val="0"/>
              </a:spcBef>
              <a:spcAft>
                <a:spcPts val="0"/>
              </a:spcAft>
              <a:buClr>
                <a:schemeClr val="dk1"/>
              </a:buClr>
              <a:buSzPts val="1100"/>
              <a:buFont typeface="Arial"/>
              <a:buNone/>
            </a:pPr>
            <a:r>
              <a:rPr lang="en" u="sng">
                <a:solidFill>
                  <a:schemeClr val="hlink"/>
                </a:solidFill>
                <a:hlinkClick r:id="rId5"/>
              </a:rPr>
              <a:t>kzan27@gmail.com</a:t>
            </a:r>
            <a:endParaRPr/>
          </a:p>
          <a:p>
            <a:pPr indent="0" lvl="0" marL="0" rtl="0" algn="ctr">
              <a:spcBef>
                <a:spcPts val="0"/>
              </a:spcBef>
              <a:spcAft>
                <a:spcPts val="0"/>
              </a:spcAft>
              <a:buClr>
                <a:schemeClr val="dk1"/>
              </a:buClr>
              <a:buSzPts val="1100"/>
              <a:buFont typeface="Arial"/>
              <a:buNone/>
            </a:pPr>
            <a:r>
              <a:rPr lang="en">
                <a:solidFill>
                  <a:schemeClr val="lt2"/>
                </a:solidFill>
              </a:rPr>
              <a:t> </a:t>
            </a:r>
            <a:endParaRPr>
              <a:solidFill>
                <a:schemeClr val="lt2"/>
              </a:solidFill>
            </a:endParaRPr>
          </a:p>
          <a:p>
            <a:pPr indent="0" lvl="0" marL="0" rtl="0" algn="ctr">
              <a:spcBef>
                <a:spcPts val="0"/>
              </a:spcBef>
              <a:spcAft>
                <a:spcPts val="0"/>
              </a:spcAft>
              <a:buNone/>
            </a:pPr>
            <a:r>
              <a:rPr lang="en" sz="1100" u="sng">
                <a:solidFill>
                  <a:schemeClr val="hlink"/>
                </a:solidFill>
                <a:latin typeface="Arial"/>
                <a:ea typeface="Arial"/>
                <a:cs typeface="Arial"/>
                <a:sym typeface="Arial"/>
                <a:hlinkClick r:id="rId6"/>
              </a:rPr>
              <a:t>I Fly Young CCE</a:t>
            </a:r>
            <a:endParaRPr>
              <a:solidFill>
                <a:schemeClr val="lt2"/>
              </a:solidFill>
            </a:endParaRPr>
          </a:p>
        </p:txBody>
      </p:sp>
      <p:sp>
        <p:nvSpPr>
          <p:cNvPr id="492" name="Google Shape;492;p50"/>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THANKS</a:t>
            </a:r>
            <a:endParaRPr>
              <a:solidFill>
                <a:schemeClr val="dk2"/>
              </a:solidFill>
            </a:endParaRPr>
          </a:p>
        </p:txBody>
      </p:sp>
      <p:cxnSp>
        <p:nvCxnSpPr>
          <p:cNvPr id="493" name="Google Shape;493;p50"/>
          <p:cNvCxnSpPr/>
          <p:nvPr/>
        </p:nvCxnSpPr>
        <p:spPr>
          <a:xfrm rot="10800000">
            <a:off x="8156400" y="630088"/>
            <a:ext cx="1236300" cy="0"/>
          </a:xfrm>
          <a:prstGeom prst="straightConnector1">
            <a:avLst/>
          </a:prstGeom>
          <a:noFill/>
          <a:ln cap="flat" cmpd="sng" w="9525">
            <a:solidFill>
              <a:schemeClr val="dk2"/>
            </a:solidFill>
            <a:prstDash val="solid"/>
            <a:round/>
            <a:headEnd len="med" w="med" type="none"/>
            <a:tailEnd len="med" w="med" type="none"/>
          </a:ln>
        </p:spPr>
      </p:cxnSp>
      <p:grpSp>
        <p:nvGrpSpPr>
          <p:cNvPr id="494" name="Google Shape;494;p50"/>
          <p:cNvGrpSpPr/>
          <p:nvPr/>
        </p:nvGrpSpPr>
        <p:grpSpPr>
          <a:xfrm>
            <a:off x="8090523" y="808178"/>
            <a:ext cx="279476" cy="279476"/>
            <a:chOff x="1379798" y="1723250"/>
            <a:chExt cx="397887" cy="397887"/>
          </a:xfrm>
        </p:grpSpPr>
        <p:sp>
          <p:nvSpPr>
            <p:cNvPr id="495" name="Google Shape;495;p5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50"/>
          <p:cNvGrpSpPr/>
          <p:nvPr/>
        </p:nvGrpSpPr>
        <p:grpSpPr>
          <a:xfrm>
            <a:off x="7341818" y="808178"/>
            <a:ext cx="279490" cy="279476"/>
            <a:chOff x="266768" y="1721375"/>
            <a:chExt cx="397907" cy="397887"/>
          </a:xfrm>
        </p:grpSpPr>
        <p:sp>
          <p:nvSpPr>
            <p:cNvPr id="500" name="Google Shape;500;p5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50"/>
          <p:cNvGrpSpPr/>
          <p:nvPr/>
        </p:nvGrpSpPr>
        <p:grpSpPr>
          <a:xfrm>
            <a:off x="7716184" y="808178"/>
            <a:ext cx="279461" cy="279476"/>
            <a:chOff x="864491" y="1723250"/>
            <a:chExt cx="397866" cy="397887"/>
          </a:xfrm>
        </p:grpSpPr>
        <p:sp>
          <p:nvSpPr>
            <p:cNvPr id="503" name="Google Shape;503;p5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6" name="Google Shape;506;p50"/>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solidFill>
                <a:schemeClr val="dk2"/>
              </a:solidFill>
            </a:endParaRPr>
          </a:p>
        </p:txBody>
      </p:sp>
      <p:sp>
        <p:nvSpPr>
          <p:cNvPr id="166" name="Google Shape;166;p28"/>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01</a:t>
            </a:r>
            <a:endParaRPr>
              <a:solidFill>
                <a:schemeClr val="dk2"/>
              </a:solidFill>
            </a:endParaRPr>
          </a:p>
        </p:txBody>
      </p:sp>
      <p:cxnSp>
        <p:nvCxnSpPr>
          <p:cNvPr id="167" name="Google Shape;167;p28"/>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OUR NUMBERS</a:t>
            </a:r>
            <a:endParaRPr>
              <a:solidFill>
                <a:schemeClr val="dk2"/>
              </a:solidFill>
            </a:endParaRPr>
          </a:p>
        </p:txBody>
      </p:sp>
      <p:cxnSp>
        <p:nvCxnSpPr>
          <p:cNvPr id="173" name="Google Shape;173;p29"/>
          <p:cNvCxnSpPr/>
          <p:nvPr/>
        </p:nvCxnSpPr>
        <p:spPr>
          <a:xfrm rot="10800000">
            <a:off x="5342070" y="1839575"/>
            <a:ext cx="6033300" cy="0"/>
          </a:xfrm>
          <a:prstGeom prst="straightConnector1">
            <a:avLst/>
          </a:prstGeom>
          <a:noFill/>
          <a:ln cap="flat" cmpd="sng" w="9525">
            <a:solidFill>
              <a:schemeClr val="dk1"/>
            </a:solidFill>
            <a:prstDash val="solid"/>
            <a:round/>
            <a:headEnd len="med" w="med" type="none"/>
            <a:tailEnd len="med" w="med" type="none"/>
          </a:ln>
        </p:spPr>
      </p:cxnSp>
      <p:cxnSp>
        <p:nvCxnSpPr>
          <p:cNvPr id="174" name="Google Shape;174;p29"/>
          <p:cNvCxnSpPr/>
          <p:nvPr/>
        </p:nvCxnSpPr>
        <p:spPr>
          <a:xfrm rot="10800000">
            <a:off x="6520913" y="2865400"/>
            <a:ext cx="2616300" cy="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29"/>
          <p:cNvCxnSpPr/>
          <p:nvPr/>
        </p:nvCxnSpPr>
        <p:spPr>
          <a:xfrm rot="10800000">
            <a:off x="7599898" y="3890867"/>
            <a:ext cx="1544100" cy="0"/>
          </a:xfrm>
          <a:prstGeom prst="straightConnector1">
            <a:avLst/>
          </a:prstGeom>
          <a:noFill/>
          <a:ln cap="flat" cmpd="sng" w="9525">
            <a:solidFill>
              <a:schemeClr val="dk1"/>
            </a:solidFill>
            <a:prstDash val="solid"/>
            <a:round/>
            <a:headEnd len="med" w="med" type="none"/>
            <a:tailEnd len="med" w="med" type="none"/>
          </a:ln>
        </p:spPr>
      </p:cxnSp>
      <p:sp>
        <p:nvSpPr>
          <p:cNvPr id="176" name="Google Shape;176;p29"/>
          <p:cNvSpPr txBox="1"/>
          <p:nvPr>
            <p:ph idx="2" type="title"/>
          </p:nvPr>
        </p:nvSpPr>
        <p:spPr>
          <a:xfrm>
            <a:off x="1086650" y="1475125"/>
            <a:ext cx="19908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1460 </a:t>
            </a:r>
            <a:endParaRPr>
              <a:solidFill>
                <a:schemeClr val="dk2"/>
              </a:solidFill>
            </a:endParaRPr>
          </a:p>
        </p:txBody>
      </p:sp>
      <p:sp>
        <p:nvSpPr>
          <p:cNvPr id="177" name="Google Shape;177;p29"/>
          <p:cNvSpPr txBox="1"/>
          <p:nvPr>
            <p:ph idx="3" type="title"/>
          </p:nvPr>
        </p:nvSpPr>
        <p:spPr>
          <a:xfrm>
            <a:off x="2298451" y="2475350"/>
            <a:ext cx="17637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81</a:t>
            </a:r>
            <a:endParaRPr>
              <a:solidFill>
                <a:schemeClr val="dk2"/>
              </a:solidFill>
            </a:endParaRPr>
          </a:p>
        </p:txBody>
      </p:sp>
      <p:sp>
        <p:nvSpPr>
          <p:cNvPr id="178" name="Google Shape;178;p29"/>
          <p:cNvSpPr txBox="1"/>
          <p:nvPr>
            <p:ph idx="5" type="title"/>
          </p:nvPr>
        </p:nvSpPr>
        <p:spPr>
          <a:xfrm>
            <a:off x="3353176" y="35136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a:t>
            </a:r>
            <a:endParaRPr>
              <a:solidFill>
                <a:schemeClr val="dk2"/>
              </a:solidFill>
            </a:endParaRPr>
          </a:p>
        </p:txBody>
      </p:sp>
      <p:sp>
        <p:nvSpPr>
          <p:cNvPr id="179" name="Google Shape;179;p29"/>
          <p:cNvSpPr/>
          <p:nvPr/>
        </p:nvSpPr>
        <p:spPr>
          <a:xfrm>
            <a:off x="3317622" y="1606925"/>
            <a:ext cx="2030400" cy="4638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Rows i.e., number of houses</a:t>
            </a:r>
            <a:endParaRPr>
              <a:solidFill>
                <a:schemeClr val="lt2"/>
              </a:solidFill>
            </a:endParaRPr>
          </a:p>
        </p:txBody>
      </p:sp>
      <p:sp>
        <p:nvSpPr>
          <p:cNvPr id="181" name="Google Shape;181;p29"/>
          <p:cNvSpPr/>
          <p:nvPr/>
        </p:nvSpPr>
        <p:spPr>
          <a:xfrm>
            <a:off x="4491465" y="2633500"/>
            <a:ext cx="2030400" cy="4638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5580342" y="3658967"/>
            <a:ext cx="2030400" cy="4638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Columns i.e., variables</a:t>
            </a:r>
            <a:endParaRPr>
              <a:solidFill>
                <a:schemeClr val="lt2"/>
              </a:solidFill>
            </a:endParaRPr>
          </a:p>
        </p:txBody>
      </p:sp>
      <p:sp>
        <p:nvSpPr>
          <p:cNvPr id="184" name="Google Shape;184;p29"/>
          <p:cNvSpPr txBox="1"/>
          <p:nvPr>
            <p:ph idx="6" type="subTitle"/>
          </p:nvPr>
        </p:nvSpPr>
        <p:spPr>
          <a:xfrm flipH="1">
            <a:off x="5671496" y="3709950"/>
            <a:ext cx="20304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Comma-separated value files</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ctrTitle"/>
          </p:nvPr>
        </p:nvSpPr>
        <p:spPr>
          <a:xfrm>
            <a:off x="2638350" y="798661"/>
            <a:ext cx="3867300" cy="62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FILE DESCRIPTION</a:t>
            </a:r>
            <a:endParaRPr sz="2800">
              <a:solidFill>
                <a:schemeClr val="dk2"/>
              </a:solidFill>
            </a:endParaRPr>
          </a:p>
        </p:txBody>
      </p:sp>
      <p:sp>
        <p:nvSpPr>
          <p:cNvPr id="190" name="Google Shape;190;p30"/>
          <p:cNvSpPr txBox="1"/>
          <p:nvPr>
            <p:ph idx="1" type="subTitle"/>
          </p:nvPr>
        </p:nvSpPr>
        <p:spPr>
          <a:xfrm>
            <a:off x="2459550" y="1533775"/>
            <a:ext cx="4224900" cy="2112900"/>
          </a:xfrm>
          <a:prstGeom prst="rect">
            <a:avLst/>
          </a:prstGeom>
        </p:spPr>
        <p:txBody>
          <a:bodyPr anchorCtr="0" anchor="t" bIns="91425" lIns="91425" spcFirstLastPara="1" rIns="91425" wrap="square" tIns="91425">
            <a:noAutofit/>
          </a:bodyPr>
          <a:lstStyle/>
          <a:p>
            <a:pPr indent="-323850" lvl="0" marL="457200" rtl="0" algn="just">
              <a:lnSpc>
                <a:spcPct val="100000"/>
              </a:lnSpc>
              <a:spcBef>
                <a:spcPts val="0"/>
              </a:spcBef>
              <a:spcAft>
                <a:spcPts val="0"/>
              </a:spcAft>
              <a:buSzPts val="1500"/>
              <a:buAutoNum type="arabicPeriod"/>
            </a:pPr>
            <a:r>
              <a:rPr lang="en" sz="1400"/>
              <a:t>train.csv - the training set</a:t>
            </a:r>
            <a:endParaRPr sz="1400"/>
          </a:p>
          <a:p>
            <a:pPr indent="-323850" lvl="0" marL="457200" rtl="0" algn="just">
              <a:lnSpc>
                <a:spcPct val="100000"/>
              </a:lnSpc>
              <a:spcBef>
                <a:spcPts val="0"/>
              </a:spcBef>
              <a:spcAft>
                <a:spcPts val="0"/>
              </a:spcAft>
              <a:buSzPts val="1500"/>
              <a:buAutoNum type="arabicPeriod"/>
            </a:pPr>
            <a:r>
              <a:rPr lang="en" sz="1400"/>
              <a:t>test.csv - the test set</a:t>
            </a:r>
            <a:endParaRPr sz="1400"/>
          </a:p>
          <a:p>
            <a:pPr indent="-323850" lvl="0" marL="457200" rtl="0" algn="just">
              <a:lnSpc>
                <a:spcPct val="100000"/>
              </a:lnSpc>
              <a:spcBef>
                <a:spcPts val="0"/>
              </a:spcBef>
              <a:spcAft>
                <a:spcPts val="0"/>
              </a:spcAft>
              <a:buSzPts val="1500"/>
              <a:buAutoNum type="arabicPeriod"/>
            </a:pPr>
            <a:r>
              <a:rPr lang="en" sz="1400"/>
              <a:t>data_description.txt - full description of each column, originally prepared by Dean De Cock but lightly edited to match the column names used here.</a:t>
            </a:r>
            <a:endParaRPr sz="1400"/>
          </a:p>
          <a:p>
            <a:pPr indent="-323850" lvl="0" marL="457200" rtl="0" algn="just">
              <a:lnSpc>
                <a:spcPct val="100000"/>
              </a:lnSpc>
              <a:spcBef>
                <a:spcPts val="0"/>
              </a:spcBef>
              <a:spcAft>
                <a:spcPts val="0"/>
              </a:spcAft>
              <a:buSzPts val="1500"/>
              <a:buAutoNum type="arabicPeriod"/>
            </a:pPr>
            <a:r>
              <a:rPr lang="en" sz="1400"/>
              <a:t>sample_submission.csv - a benchmark submission from a linear regression on year and month of sale, lot square footage, and number of bedrooms.</a:t>
            </a:r>
            <a:endParaRPr sz="1400"/>
          </a:p>
          <a:p>
            <a:pPr indent="0" lvl="0" marL="0" rtl="0" algn="ctr">
              <a:spcBef>
                <a:spcPts val="0"/>
              </a:spcBef>
              <a:spcAft>
                <a:spcPts val="0"/>
              </a:spcAft>
              <a:buNone/>
            </a:pPr>
            <a:r>
              <a:t/>
            </a:r>
            <a:endParaRPr/>
          </a:p>
        </p:txBody>
      </p:sp>
      <p:cxnSp>
        <p:nvCxnSpPr>
          <p:cNvPr id="191" name="Google Shape;191;p30"/>
          <p:cNvCxnSpPr/>
          <p:nvPr/>
        </p:nvCxnSpPr>
        <p:spPr>
          <a:xfrm>
            <a:off x="4574400" y="690825"/>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30"/>
          <p:cNvCxnSpPr/>
          <p:nvPr/>
        </p:nvCxnSpPr>
        <p:spPr>
          <a:xfrm>
            <a:off x="0" y="3812400"/>
            <a:ext cx="4574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p:nvPr/>
        </p:nvSpPr>
        <p:spPr>
          <a:xfrm>
            <a:off x="1660512" y="36735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txBox="1"/>
          <p:nvPr/>
        </p:nvSpPr>
        <p:spPr>
          <a:xfrm>
            <a:off x="1710015"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CATEGORICAL</a:t>
            </a:r>
            <a:endParaRPr b="1">
              <a:solidFill>
                <a:schemeClr val="lt1"/>
              </a:solidFill>
              <a:latin typeface="Exo 2"/>
              <a:ea typeface="Exo 2"/>
              <a:cs typeface="Exo 2"/>
              <a:sym typeface="Exo 2"/>
            </a:endParaRPr>
          </a:p>
        </p:txBody>
      </p:sp>
      <p:sp>
        <p:nvSpPr>
          <p:cNvPr id="199" name="Google Shape;199;p31"/>
          <p:cNvSpPr txBox="1"/>
          <p:nvPr/>
        </p:nvSpPr>
        <p:spPr>
          <a:xfrm>
            <a:off x="1781125" y="3914775"/>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Characteristics that can take on numerical or qualitative data</a:t>
            </a:r>
            <a:endParaRPr sz="1000">
              <a:solidFill>
                <a:schemeClr val="lt1"/>
              </a:solidFill>
              <a:latin typeface="Roboto Condensed Light"/>
              <a:ea typeface="Roboto Condensed Light"/>
              <a:cs typeface="Roboto Condensed Light"/>
              <a:sym typeface="Roboto Condensed Light"/>
            </a:endParaRPr>
          </a:p>
        </p:txBody>
      </p:sp>
      <p:sp>
        <p:nvSpPr>
          <p:cNvPr id="200" name="Google Shape;200;p31"/>
          <p:cNvSpPr/>
          <p:nvPr/>
        </p:nvSpPr>
        <p:spPr>
          <a:xfrm>
            <a:off x="6046450" y="36735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txBox="1"/>
          <p:nvPr/>
        </p:nvSpPr>
        <p:spPr>
          <a:xfrm>
            <a:off x="6087111"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NUMERICAL</a:t>
            </a:r>
            <a:endParaRPr b="1">
              <a:solidFill>
                <a:schemeClr val="lt1"/>
              </a:solidFill>
              <a:latin typeface="Exo 2"/>
              <a:ea typeface="Exo 2"/>
              <a:cs typeface="Exo 2"/>
              <a:sym typeface="Exo 2"/>
            </a:endParaRPr>
          </a:p>
        </p:txBody>
      </p:sp>
      <p:sp>
        <p:nvSpPr>
          <p:cNvPr id="202" name="Google Shape;202;p31"/>
          <p:cNvSpPr txBox="1"/>
          <p:nvPr/>
        </p:nvSpPr>
        <p:spPr>
          <a:xfrm>
            <a:off x="6158211" y="39147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Measurements broken into two types of data: discrete &amp; continuous </a:t>
            </a:r>
            <a:endParaRPr sz="1000">
              <a:solidFill>
                <a:schemeClr val="lt1"/>
              </a:solidFill>
              <a:latin typeface="Roboto Condensed Light"/>
              <a:ea typeface="Roboto Condensed Light"/>
              <a:cs typeface="Roboto Condensed Light"/>
              <a:sym typeface="Roboto Condensed Light"/>
            </a:endParaRPr>
          </a:p>
        </p:txBody>
      </p:sp>
      <p:sp>
        <p:nvSpPr>
          <p:cNvPr id="203" name="Google Shape;203;p3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FIELDS</a:t>
            </a:r>
            <a:endParaRPr>
              <a:solidFill>
                <a:schemeClr val="dk2"/>
              </a:solidFill>
            </a:endParaRPr>
          </a:p>
        </p:txBody>
      </p:sp>
      <p:cxnSp>
        <p:nvCxnSpPr>
          <p:cNvPr id="204" name="Google Shape;204;p31"/>
          <p:cNvCxnSpPr/>
          <p:nvPr/>
        </p:nvCxnSpPr>
        <p:spPr>
          <a:xfrm flipH="1" rot="-5400000">
            <a:off x="4396930" y="2314525"/>
            <a:ext cx="360900" cy="600"/>
          </a:xfrm>
          <a:prstGeom prst="curvedConnector3">
            <a:avLst>
              <a:gd fmla="val 50000" name="adj1"/>
            </a:avLst>
          </a:prstGeom>
          <a:noFill/>
          <a:ln cap="flat" cmpd="sng" w="9525">
            <a:solidFill>
              <a:schemeClr val="dk1"/>
            </a:solidFill>
            <a:prstDash val="solid"/>
            <a:round/>
            <a:headEnd len="med" w="med" type="none"/>
            <a:tailEnd len="med" w="med" type="none"/>
          </a:ln>
        </p:spPr>
      </p:cxnSp>
      <p:sp>
        <p:nvSpPr>
          <p:cNvPr id="205" name="Google Shape;205;p31"/>
          <p:cNvSpPr/>
          <p:nvPr/>
        </p:nvSpPr>
        <p:spPr>
          <a:xfrm>
            <a:off x="3079550" y="2572350"/>
            <a:ext cx="3055500" cy="8337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3834350" y="111112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31"/>
          <p:cNvCxnSpPr>
            <a:stCxn id="208" idx="0"/>
            <a:endCxn id="209" idx="0"/>
          </p:cNvCxnSpPr>
          <p:nvPr/>
        </p:nvCxnSpPr>
        <p:spPr>
          <a:xfrm rot="5400000">
            <a:off x="2408400" y="3002475"/>
            <a:ext cx="611100" cy="584700"/>
          </a:xfrm>
          <a:prstGeom prst="bentConnector3">
            <a:avLst>
              <a:gd fmla="val -691" name="adj1"/>
            </a:avLst>
          </a:prstGeom>
          <a:noFill/>
          <a:ln cap="flat" cmpd="sng" w="9525">
            <a:solidFill>
              <a:schemeClr val="dk1"/>
            </a:solidFill>
            <a:prstDash val="solid"/>
            <a:round/>
            <a:headEnd len="med" w="med" type="none"/>
            <a:tailEnd len="med" w="med" type="none"/>
          </a:ln>
        </p:spPr>
      </p:cxnSp>
      <p:cxnSp>
        <p:nvCxnSpPr>
          <p:cNvPr id="210" name="Google Shape;210;p31"/>
          <p:cNvCxnSpPr>
            <a:stCxn id="211" idx="2"/>
            <a:endCxn id="212" idx="0"/>
          </p:cNvCxnSpPr>
          <p:nvPr/>
        </p:nvCxnSpPr>
        <p:spPr>
          <a:xfrm>
            <a:off x="6211750" y="3040275"/>
            <a:ext cx="577800" cy="560100"/>
          </a:xfrm>
          <a:prstGeom prst="bentConnector3">
            <a:avLst>
              <a:gd fmla="val 99749" name="adj1"/>
            </a:avLst>
          </a:prstGeom>
          <a:noFill/>
          <a:ln cap="flat" cmpd="sng" w="9525">
            <a:solidFill>
              <a:schemeClr val="dk1"/>
            </a:solidFill>
            <a:prstDash val="solid"/>
            <a:round/>
            <a:headEnd len="med" w="med" type="none"/>
            <a:tailEnd len="med" w="med" type="none"/>
          </a:ln>
        </p:spPr>
      </p:cxnSp>
      <p:sp>
        <p:nvSpPr>
          <p:cNvPr id="213" name="Google Shape;213;p31"/>
          <p:cNvSpPr txBox="1"/>
          <p:nvPr/>
        </p:nvSpPr>
        <p:spPr>
          <a:xfrm>
            <a:off x="3856617" y="2581716"/>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Exo 2"/>
                <a:ea typeface="Exo 2"/>
                <a:cs typeface="Exo 2"/>
                <a:sym typeface="Exo 2"/>
              </a:rPr>
              <a:t>DATA FIELDS</a:t>
            </a:r>
            <a:endParaRPr b="1">
              <a:solidFill>
                <a:schemeClr val="dk2"/>
              </a:solidFill>
              <a:latin typeface="Exo 2"/>
              <a:ea typeface="Exo 2"/>
              <a:cs typeface="Exo 2"/>
              <a:sym typeface="Exo 2"/>
            </a:endParaRPr>
          </a:p>
        </p:txBody>
      </p:sp>
      <p:sp>
        <p:nvSpPr>
          <p:cNvPr id="214" name="Google Shape;214;p31"/>
          <p:cNvSpPr txBox="1"/>
          <p:nvPr/>
        </p:nvSpPr>
        <p:spPr>
          <a:xfrm>
            <a:off x="3188396" y="2855329"/>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Location for a predetermined type of data that - collectively with other fields - describes the place it is stored. </a:t>
            </a:r>
            <a:endParaRPr sz="1000">
              <a:solidFill>
                <a:schemeClr val="lt2"/>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000">
              <a:solidFill>
                <a:schemeClr val="lt2"/>
              </a:solidFill>
              <a:latin typeface="Roboto Condensed Light"/>
              <a:ea typeface="Roboto Condensed Light"/>
              <a:cs typeface="Roboto Condensed Light"/>
              <a:sym typeface="Roboto Condensed Light"/>
            </a:endParaRPr>
          </a:p>
        </p:txBody>
      </p:sp>
      <p:sp>
        <p:nvSpPr>
          <p:cNvPr id="215" name="Google Shape;215;p31"/>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ORDINAL</a:t>
            </a:r>
            <a:endParaRPr b="1">
              <a:solidFill>
                <a:schemeClr val="lt1"/>
              </a:solidFill>
              <a:latin typeface="Exo 2"/>
              <a:ea typeface="Exo 2"/>
              <a:cs typeface="Exo 2"/>
              <a:sym typeface="Exo 2"/>
            </a:endParaRPr>
          </a:p>
        </p:txBody>
      </p:sp>
      <p:sp>
        <p:nvSpPr>
          <p:cNvPr id="216" name="Google Shape;216;p31"/>
          <p:cNvSpPr txBox="1"/>
          <p:nvPr/>
        </p:nvSpPr>
        <p:spPr>
          <a:xfrm>
            <a:off x="3946004" y="1352325"/>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Mixture of categorical and numerical data </a:t>
            </a:r>
            <a:endParaRPr sz="1000">
              <a:solidFill>
                <a:schemeClr val="lt1"/>
              </a:solidFill>
              <a:latin typeface="Roboto Condensed Light"/>
              <a:ea typeface="Roboto Condensed Light"/>
              <a:cs typeface="Roboto Condensed Light"/>
              <a:sym typeface="Roboto Condensed Light"/>
            </a:endParaRPr>
          </a:p>
        </p:txBody>
      </p:sp>
      <p:sp>
        <p:nvSpPr>
          <p:cNvPr id="217" name="Google Shape;217;p31"/>
          <p:cNvSpPr txBox="1"/>
          <p:nvPr/>
        </p:nvSpPr>
        <p:spPr>
          <a:xfrm>
            <a:off x="1908940" y="2753198"/>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Roboto Condensed Light"/>
              <a:ea typeface="Roboto Condensed Light"/>
              <a:cs typeface="Roboto Condensed Light"/>
              <a:sym typeface="Roboto Condensed Light"/>
            </a:endParaRPr>
          </a:p>
        </p:txBody>
      </p:sp>
      <p:sp>
        <p:nvSpPr>
          <p:cNvPr id="218" name="Google Shape;218;p31"/>
          <p:cNvSpPr txBox="1"/>
          <p:nvPr/>
        </p:nvSpPr>
        <p:spPr>
          <a:xfrm>
            <a:off x="6286036" y="2753198"/>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Saturn is a gas giant, composed of hydrogen and helium</a:t>
            </a:r>
            <a:endParaRPr sz="10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224" name="Google Shape;224;p32"/>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225" name="Google Shape;225;p32"/>
          <p:cNvCxnSpPr/>
          <p:nvPr/>
        </p:nvCxnSpPr>
        <p:spPr>
          <a:xfrm>
            <a:off x="7578325" y="4028400"/>
            <a:ext cx="1565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cxnSp>
        <p:nvCxnSpPr>
          <p:cNvPr id="230" name="Google Shape;230;p33"/>
          <p:cNvCxnSpPr/>
          <p:nvPr/>
        </p:nvCxnSpPr>
        <p:spPr>
          <a:xfrm>
            <a:off x="3957600" y="3045275"/>
            <a:ext cx="1368000" cy="0"/>
          </a:xfrm>
          <a:prstGeom prst="straightConnector1">
            <a:avLst/>
          </a:prstGeom>
          <a:noFill/>
          <a:ln cap="flat" cmpd="sng" w="9525">
            <a:solidFill>
              <a:schemeClr val="dk2"/>
            </a:solidFill>
            <a:prstDash val="solid"/>
            <a:round/>
            <a:headEnd len="med" w="med" type="none"/>
            <a:tailEnd len="med" w="med" type="none"/>
          </a:ln>
        </p:spPr>
      </p:cxnSp>
      <p:sp>
        <p:nvSpPr>
          <p:cNvPr id="231" name="Google Shape;231;p33"/>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 IN DEPTH</a:t>
            </a:r>
            <a:endParaRPr>
              <a:solidFill>
                <a:schemeClr val="dk2"/>
              </a:solidFill>
            </a:endParaRPr>
          </a:p>
        </p:txBody>
      </p:sp>
      <p:sp>
        <p:nvSpPr>
          <p:cNvPr id="232" name="Google Shape;232;p33"/>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MISSING VALUES</a:t>
            </a:r>
            <a:endParaRPr/>
          </a:p>
        </p:txBody>
      </p:sp>
      <p:sp>
        <p:nvSpPr>
          <p:cNvPr id="233" name="Google Shape;233;p33"/>
          <p:cNvSpPr txBox="1"/>
          <p:nvPr>
            <p:ph idx="1" type="subTitle"/>
          </p:nvPr>
        </p:nvSpPr>
        <p:spPr>
          <a:xfrm>
            <a:off x="1034725" y="3058425"/>
            <a:ext cx="33957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numeric data, pandas uses the floating-point value NaN (Not a Number) to represent missing data or sentinel value that can easily be detected.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Categories with greater than 80% of their non-num values</a:t>
            </a:r>
            <a:endParaRPr/>
          </a:p>
          <a:p>
            <a:pPr indent="-298450" lvl="0" marL="457200" rtl="0" algn="l">
              <a:spcBef>
                <a:spcPts val="0"/>
              </a:spcBef>
              <a:spcAft>
                <a:spcPts val="0"/>
              </a:spcAft>
              <a:buSzPts val="1100"/>
              <a:buChar char="●"/>
            </a:pPr>
            <a:r>
              <a:rPr lang="en"/>
              <a:t>Alley (type of alley access), </a:t>
            </a:r>
            <a:endParaRPr/>
          </a:p>
          <a:p>
            <a:pPr indent="-298450" lvl="0" marL="457200" rtl="0" algn="l">
              <a:spcBef>
                <a:spcPts val="0"/>
              </a:spcBef>
              <a:spcAft>
                <a:spcPts val="0"/>
              </a:spcAft>
              <a:buSzPts val="1100"/>
              <a:buChar char="●"/>
            </a:pPr>
            <a:r>
              <a:rPr lang="en"/>
              <a:t>Pool QC</a:t>
            </a:r>
            <a:r>
              <a:rPr lang="en"/>
              <a:t> (pool quality), </a:t>
            </a:r>
            <a:endParaRPr/>
          </a:p>
          <a:p>
            <a:pPr indent="-298450" lvl="0" marL="457200" rtl="0" algn="l">
              <a:spcBef>
                <a:spcPts val="0"/>
              </a:spcBef>
              <a:spcAft>
                <a:spcPts val="0"/>
              </a:spcAft>
              <a:buSzPts val="1100"/>
              <a:buChar char="●"/>
            </a:pPr>
            <a:r>
              <a:rPr lang="en"/>
              <a:t>Fence (fence quality), and </a:t>
            </a:r>
            <a:endParaRPr/>
          </a:p>
          <a:p>
            <a:pPr indent="-298450" lvl="0" marL="457200" rtl="0" algn="l">
              <a:spcBef>
                <a:spcPts val="0"/>
              </a:spcBef>
              <a:spcAft>
                <a:spcPts val="0"/>
              </a:spcAft>
              <a:buSzPts val="1100"/>
              <a:buChar char="●"/>
            </a:pPr>
            <a:r>
              <a:rPr lang="en"/>
              <a:t>Misc_Feature</a:t>
            </a:r>
            <a:r>
              <a:rPr lang="en"/>
              <a:t> (</a:t>
            </a:r>
            <a:r>
              <a:rPr lang="en"/>
              <a:t>Miscellaneous features not covered in other categories) </a:t>
            </a:r>
            <a:endParaRPr>
              <a:solidFill>
                <a:schemeClr val="lt2"/>
              </a:solidFill>
            </a:endParaRPr>
          </a:p>
        </p:txBody>
      </p:sp>
      <p:pic>
        <p:nvPicPr>
          <p:cNvPr id="234" name="Google Shape;234;p33"/>
          <p:cNvPicPr preferRelativeResize="0"/>
          <p:nvPr/>
        </p:nvPicPr>
        <p:blipFill rotWithShape="1">
          <a:blip r:embed="rId3">
            <a:alphaModFix/>
          </a:blip>
          <a:srcRect b="18949" l="0" r="0" t="0"/>
          <a:stretch/>
        </p:blipFill>
        <p:spPr>
          <a:xfrm>
            <a:off x="4527100" y="1386700"/>
            <a:ext cx="3182100" cy="3224100"/>
          </a:xfrm>
          <a:prstGeom prst="snip2DiagRect">
            <a:avLst>
              <a:gd fmla="val 0" name="adj1"/>
              <a:gd fmla="val 16667" name="adj2"/>
            </a:avLst>
          </a:prstGeom>
          <a:noFill/>
          <a:ln>
            <a:noFill/>
          </a:ln>
        </p:spPr>
      </p:pic>
      <p:pic>
        <p:nvPicPr>
          <p:cNvPr id="235" name="Google Shape;235;p33"/>
          <p:cNvPicPr preferRelativeResize="0"/>
          <p:nvPr/>
        </p:nvPicPr>
        <p:blipFill rotWithShape="1">
          <a:blip r:embed="rId4">
            <a:alphaModFix/>
          </a:blip>
          <a:srcRect b="633" l="0" r="0" t="40202"/>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IN DEPTH</a:t>
            </a:r>
            <a:endParaRPr>
              <a:solidFill>
                <a:schemeClr val="dk2"/>
              </a:solidFill>
            </a:endParaRPr>
          </a:p>
        </p:txBody>
      </p:sp>
      <p:sp>
        <p:nvSpPr>
          <p:cNvPr id="241" name="Google Shape;241;p34"/>
          <p:cNvSpPr txBox="1"/>
          <p:nvPr/>
        </p:nvSpPr>
        <p:spPr>
          <a:xfrm>
            <a:off x="5403775" y="2130875"/>
            <a:ext cx="3336300" cy="1431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2"/>
              </a:buClr>
              <a:buSzPts val="1100"/>
              <a:buFont typeface="Roboto Condensed Light"/>
              <a:buChar char="●"/>
            </a:pPr>
            <a:r>
              <a:rPr lang="en" sz="1100">
                <a:solidFill>
                  <a:schemeClr val="lt2"/>
                </a:solidFill>
                <a:latin typeface="Roboto Condensed Light"/>
                <a:ea typeface="Roboto Condensed Light"/>
                <a:cs typeface="Roboto Condensed Light"/>
                <a:sym typeface="Roboto Condensed Light"/>
              </a:rPr>
              <a:t>Compare the median sales price in the observations where data is missing versus when data is available.  </a:t>
            </a:r>
            <a:endParaRPr sz="1100">
              <a:solidFill>
                <a:schemeClr val="lt2"/>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chemeClr val="lt2"/>
              </a:buClr>
              <a:buSzPts val="1100"/>
              <a:buFont typeface="Roboto Condensed Light"/>
              <a:buChar char="●"/>
            </a:pPr>
            <a:r>
              <a:rPr lang="en" sz="1100">
                <a:solidFill>
                  <a:schemeClr val="lt2"/>
                </a:solidFill>
                <a:latin typeface="Roboto Condensed Light"/>
                <a:ea typeface="Roboto Condensed Light"/>
                <a:cs typeface="Roboto Condensed Light"/>
                <a:sym typeface="Roboto Condensed Light"/>
              </a:rPr>
              <a:t>The average Sale Price in houses where the information is missing, differs from the average Sale Price in houses where information exists.</a:t>
            </a:r>
            <a:endParaRPr sz="1100">
              <a:solidFill>
                <a:schemeClr val="lt2"/>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chemeClr val="lt2"/>
              </a:buClr>
              <a:buSzPts val="1100"/>
              <a:buFont typeface="Roboto Condensed Light"/>
              <a:buChar char="●"/>
            </a:pPr>
            <a:r>
              <a:rPr lang="en" sz="1100">
                <a:solidFill>
                  <a:schemeClr val="lt2"/>
                </a:solidFill>
                <a:latin typeface="Roboto Condensed Light"/>
                <a:ea typeface="Roboto Condensed Light"/>
                <a:cs typeface="Roboto Condensed Light"/>
                <a:sym typeface="Roboto Condensed Light"/>
              </a:rPr>
              <a:t>In this instance, the linear feet of street connected to property had little change in prices.  </a:t>
            </a:r>
            <a:endParaRPr sz="1100">
              <a:solidFill>
                <a:schemeClr val="lt2"/>
              </a:solidFill>
              <a:latin typeface="Roboto Condensed Light"/>
              <a:ea typeface="Roboto Condensed Light"/>
              <a:cs typeface="Roboto Condensed Light"/>
              <a:sym typeface="Roboto Condensed Light"/>
            </a:endParaRPr>
          </a:p>
        </p:txBody>
      </p:sp>
      <p:sp>
        <p:nvSpPr>
          <p:cNvPr id="242" name="Google Shape;242;p34"/>
          <p:cNvSpPr txBox="1"/>
          <p:nvPr/>
        </p:nvSpPr>
        <p:spPr>
          <a:xfrm>
            <a:off x="5439350" y="1493600"/>
            <a:ext cx="1995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RELATIONSHIP</a:t>
            </a:r>
            <a:endParaRPr b="1" sz="2000">
              <a:solidFill>
                <a:schemeClr val="dk1"/>
              </a:solidFill>
              <a:latin typeface="Exo 2"/>
              <a:ea typeface="Exo 2"/>
              <a:cs typeface="Exo 2"/>
              <a:sym typeface="Exo 2"/>
            </a:endParaRPr>
          </a:p>
        </p:txBody>
      </p:sp>
      <p:cxnSp>
        <p:nvCxnSpPr>
          <p:cNvPr id="243" name="Google Shape;243;p34"/>
          <p:cNvCxnSpPr/>
          <p:nvPr/>
        </p:nvCxnSpPr>
        <p:spPr>
          <a:xfrm>
            <a:off x="5175050" y="2130875"/>
            <a:ext cx="630300" cy="0"/>
          </a:xfrm>
          <a:prstGeom prst="straightConnector1">
            <a:avLst/>
          </a:prstGeom>
          <a:noFill/>
          <a:ln cap="flat" cmpd="sng" w="9525">
            <a:solidFill>
              <a:schemeClr val="dk1"/>
            </a:solidFill>
            <a:prstDash val="solid"/>
            <a:round/>
            <a:headEnd len="med" w="med" type="none"/>
            <a:tailEnd len="med" w="med" type="none"/>
          </a:ln>
        </p:spPr>
      </p:cxnSp>
      <p:sp>
        <p:nvSpPr>
          <p:cNvPr id="244" name="Google Shape;244;p34"/>
          <p:cNvSpPr txBox="1"/>
          <p:nvPr/>
        </p:nvSpPr>
        <p:spPr>
          <a:xfrm>
            <a:off x="1185825" y="4261950"/>
            <a:ext cx="29982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Roboto Condensed Light"/>
                <a:ea typeface="Roboto Condensed Light"/>
                <a:cs typeface="Roboto Condensed Light"/>
                <a:sym typeface="Roboto Condensed Light"/>
              </a:rPr>
              <a:t>Comparing</a:t>
            </a:r>
            <a:r>
              <a:rPr lang="en" sz="900">
                <a:solidFill>
                  <a:schemeClr val="lt2"/>
                </a:solidFill>
                <a:latin typeface="Roboto Condensed Light"/>
                <a:ea typeface="Roboto Condensed Light"/>
                <a:cs typeface="Roboto Condensed Light"/>
                <a:sym typeface="Roboto Condensed Light"/>
              </a:rPr>
              <a:t> </a:t>
            </a:r>
            <a:r>
              <a:rPr lang="en" sz="900">
                <a:solidFill>
                  <a:schemeClr val="lt2"/>
                </a:solidFill>
                <a:latin typeface="Roboto Condensed Light"/>
                <a:ea typeface="Roboto Condensed Light"/>
                <a:cs typeface="Roboto Condensed Light"/>
                <a:sym typeface="Roboto Condensed Light"/>
              </a:rPr>
              <a:t>Lot Frontage</a:t>
            </a:r>
            <a:r>
              <a:rPr lang="en" sz="900">
                <a:solidFill>
                  <a:schemeClr val="lt2"/>
                </a:solidFill>
                <a:latin typeface="Roboto Condensed Light"/>
                <a:ea typeface="Roboto Condensed Light"/>
                <a:cs typeface="Roboto Condensed Light"/>
                <a:sym typeface="Roboto Condensed Light"/>
              </a:rPr>
              <a:t> (Linear feet of street connected to property) to median sales price.  </a:t>
            </a:r>
            <a:endParaRPr sz="900">
              <a:solidFill>
                <a:schemeClr val="lt2"/>
              </a:solidFill>
              <a:latin typeface="Roboto Condensed Light"/>
              <a:ea typeface="Roboto Condensed Light"/>
              <a:cs typeface="Roboto Condensed Light"/>
              <a:sym typeface="Roboto Condensed Light"/>
            </a:endParaRPr>
          </a:p>
        </p:txBody>
      </p:sp>
      <p:pic>
        <p:nvPicPr>
          <p:cNvPr id="245" name="Google Shape;245;p34"/>
          <p:cNvPicPr preferRelativeResize="0"/>
          <p:nvPr/>
        </p:nvPicPr>
        <p:blipFill rotWithShape="1">
          <a:blip r:embed="rId3">
            <a:alphaModFix/>
          </a:blip>
          <a:srcRect b="631" l="0" r="0" t="631"/>
          <a:stretch/>
        </p:blipFill>
        <p:spPr>
          <a:xfrm>
            <a:off x="662900" y="1299050"/>
            <a:ext cx="4455600" cy="2962800"/>
          </a:xfrm>
          <a:prstGeom prst="snip2DiagRect">
            <a:avLst>
              <a:gd fmla="val 0" name="adj1"/>
              <a:gd fmla="val 16667" name="adj2"/>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